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450" r:id="rId2"/>
    <p:sldId id="323" r:id="rId3"/>
    <p:sldId id="409" r:id="rId4"/>
    <p:sldId id="410" r:id="rId5"/>
    <p:sldId id="437" r:id="rId6"/>
    <p:sldId id="342" r:id="rId7"/>
    <p:sldId id="396" r:id="rId8"/>
    <p:sldId id="397" r:id="rId9"/>
    <p:sldId id="398" r:id="rId10"/>
    <p:sldId id="394" r:id="rId11"/>
    <p:sldId id="400" r:id="rId12"/>
    <p:sldId id="401" r:id="rId13"/>
    <p:sldId id="402" r:id="rId14"/>
    <p:sldId id="403" r:id="rId15"/>
    <p:sldId id="404" r:id="rId16"/>
    <p:sldId id="405" r:id="rId17"/>
    <p:sldId id="406" r:id="rId18"/>
    <p:sldId id="407" r:id="rId19"/>
    <p:sldId id="413" r:id="rId20"/>
    <p:sldId id="393" r:id="rId21"/>
    <p:sldId id="411" r:id="rId22"/>
    <p:sldId id="412" r:id="rId23"/>
    <p:sldId id="348" r:id="rId24"/>
    <p:sldId id="414" r:id="rId25"/>
    <p:sldId id="415" r:id="rId26"/>
    <p:sldId id="418" r:id="rId27"/>
    <p:sldId id="416" r:id="rId28"/>
    <p:sldId id="447" r:id="rId29"/>
    <p:sldId id="417" r:id="rId30"/>
    <p:sldId id="452" r:id="rId31"/>
    <p:sldId id="421" r:id="rId32"/>
    <p:sldId id="422" r:id="rId33"/>
    <p:sldId id="423" r:id="rId34"/>
    <p:sldId id="424" r:id="rId35"/>
    <p:sldId id="425" r:id="rId36"/>
    <p:sldId id="426" r:id="rId37"/>
    <p:sldId id="427" r:id="rId38"/>
    <p:sldId id="453" r:id="rId39"/>
    <p:sldId id="454" r:id="rId40"/>
    <p:sldId id="433" r:id="rId41"/>
    <p:sldId id="429" r:id="rId42"/>
    <p:sldId id="430" r:id="rId43"/>
    <p:sldId id="431" r:id="rId44"/>
    <p:sldId id="435" r:id="rId45"/>
    <p:sldId id="439" r:id="rId46"/>
    <p:sldId id="339" r:id="rId47"/>
    <p:sldId id="436" r:id="rId48"/>
    <p:sldId id="300" r:id="rId49"/>
    <p:sldId id="438" r:id="rId50"/>
    <p:sldId id="428" r:id="rId51"/>
    <p:sldId id="444" r:id="rId52"/>
    <p:sldId id="441" r:id="rId53"/>
    <p:sldId id="442" r:id="rId54"/>
    <p:sldId id="443" r:id="rId55"/>
    <p:sldId id="440" r:id="rId56"/>
    <p:sldId id="446" r:id="rId57"/>
    <p:sldId id="445" r:id="rId58"/>
    <p:sldId id="455" r:id="rId59"/>
    <p:sldId id="448" r:id="rId60"/>
    <p:sldId id="314" r:id="rId61"/>
    <p:sldId id="451"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MsJkOQIECC/+S3Vq4qsuiw==" hashData="CIc8toK19/puN75TipwwPESUMFX18uQ9LiTxCn9aUuAsYh4iwRwRqIVfm8cpcbAALWLCBaAUPANJw1s1W3pi1A=="/>
  <p:extLst>
    <p:ext uri="{521415D9-36F7-43E2-AB2F-B90AF26B5E84}">
      <p14:sectionLst xmlns:p14="http://schemas.microsoft.com/office/powerpoint/2010/main">
        <p14:section name="Untitled Section" id="{E2D6AECE-E384-425A-98D9-BF8F49C6B176}">
          <p14:sldIdLst>
            <p14:sldId id="450"/>
            <p14:sldId id="323"/>
            <p14:sldId id="409"/>
            <p14:sldId id="410"/>
            <p14:sldId id="437"/>
            <p14:sldId id="342"/>
            <p14:sldId id="396"/>
            <p14:sldId id="397"/>
            <p14:sldId id="398"/>
            <p14:sldId id="394"/>
            <p14:sldId id="400"/>
            <p14:sldId id="401"/>
            <p14:sldId id="402"/>
            <p14:sldId id="403"/>
            <p14:sldId id="404"/>
            <p14:sldId id="405"/>
            <p14:sldId id="406"/>
            <p14:sldId id="407"/>
            <p14:sldId id="413"/>
            <p14:sldId id="393"/>
            <p14:sldId id="411"/>
            <p14:sldId id="412"/>
            <p14:sldId id="348"/>
            <p14:sldId id="414"/>
            <p14:sldId id="415"/>
            <p14:sldId id="418"/>
            <p14:sldId id="416"/>
            <p14:sldId id="447"/>
            <p14:sldId id="417"/>
            <p14:sldId id="452"/>
            <p14:sldId id="421"/>
            <p14:sldId id="422"/>
            <p14:sldId id="423"/>
            <p14:sldId id="424"/>
            <p14:sldId id="425"/>
            <p14:sldId id="426"/>
            <p14:sldId id="427"/>
            <p14:sldId id="453"/>
            <p14:sldId id="454"/>
            <p14:sldId id="433"/>
            <p14:sldId id="429"/>
            <p14:sldId id="430"/>
            <p14:sldId id="431"/>
            <p14:sldId id="435"/>
            <p14:sldId id="439"/>
            <p14:sldId id="339"/>
            <p14:sldId id="436"/>
            <p14:sldId id="300"/>
            <p14:sldId id="438"/>
            <p14:sldId id="428"/>
            <p14:sldId id="444"/>
            <p14:sldId id="441"/>
            <p14:sldId id="442"/>
            <p14:sldId id="443"/>
            <p14:sldId id="440"/>
            <p14:sldId id="446"/>
            <p14:sldId id="445"/>
            <p14:sldId id="455"/>
            <p14:sldId id="448"/>
            <p14:sldId id="314"/>
            <p14:sldId id="45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13C"/>
    <a:srgbClr val="F19F27"/>
    <a:srgbClr val="F18C27"/>
    <a:srgbClr val="C96B0D"/>
    <a:srgbClr val="189EB0"/>
    <a:srgbClr val="093C43"/>
    <a:srgbClr val="0B4C55"/>
    <a:srgbClr val="667915"/>
    <a:srgbClr val="6B8016"/>
    <a:srgbClr val="2649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99" autoAdjust="0"/>
    <p:restoredTop sz="94660"/>
  </p:normalViewPr>
  <p:slideViewPr>
    <p:cSldViewPr snapToGrid="0">
      <p:cViewPr varScale="1">
        <p:scale>
          <a:sx n="40" d="100"/>
          <a:sy n="40" d="100"/>
        </p:scale>
        <p:origin x="84" y="780"/>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D7335-F22F-40F6-A47A-BB1D16BEF230}" type="datetimeFigureOut">
              <a:rPr lang="en-US" smtClean="0"/>
              <a:t>6/9/2019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A91D0E-7F6B-488F-8701-B9E5733F5A16}" type="slidenum">
              <a:rPr lang="en-US" smtClean="0"/>
              <a:t>‹#›</a:t>
            </a:fld>
            <a:endParaRPr lang="en-US"/>
          </a:p>
        </p:txBody>
      </p:sp>
    </p:spTree>
    <p:extLst>
      <p:ext uri="{BB962C8B-B14F-4D97-AF65-F5344CB8AC3E}">
        <p14:creationId xmlns:p14="http://schemas.microsoft.com/office/powerpoint/2010/main" val="1137969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0FCAA81-9E98-479C-B86C-374905A97B01}"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8F076-783D-429B-8612-EB9483A24508}" type="slidenum">
              <a:rPr lang="en-US" smtClean="0"/>
              <a:t>‹#›</a:t>
            </a:fld>
            <a:endParaRPr lang="en-US"/>
          </a:p>
        </p:txBody>
      </p:sp>
      <p:pic>
        <p:nvPicPr>
          <p:cNvPr id="3" name="Picture 2">
            <a:extLst>
              <a:ext uri="{FF2B5EF4-FFF2-40B4-BE49-F238E27FC236}">
                <a16:creationId xmlns:a16="http://schemas.microsoft.com/office/drawing/2014/main" id="{CE7D3E13-7C27-49E7-8BFE-58160C80CF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65221302"/>
      </p:ext>
    </p:extLst>
  </p:cSld>
  <p:clrMapOvr>
    <a:masterClrMapping/>
  </p:clrMapOvr>
  <p:transition>
    <p:fade/>
    <p:sndAc>
      <p:stSnd>
        <p:snd r:embed="rId1" name="CLICK.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18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0FCAA81-9E98-479C-B86C-374905A97B01}"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8F076-783D-429B-8612-EB9483A24508}" type="slidenum">
              <a:rPr lang="en-US" smtClean="0"/>
              <a:t>‹#›</a:t>
            </a:fld>
            <a:endParaRPr lang="en-US"/>
          </a:p>
        </p:txBody>
      </p:sp>
    </p:spTree>
    <p:extLst>
      <p:ext uri="{BB962C8B-B14F-4D97-AF65-F5344CB8AC3E}">
        <p14:creationId xmlns:p14="http://schemas.microsoft.com/office/powerpoint/2010/main" val="4091813424"/>
      </p:ext>
    </p:extLst>
  </p:cSld>
  <p:clrMapOvr>
    <a:masterClrMapping/>
  </p:clrMapOvr>
  <p:transition>
    <p:fade/>
    <p:sndAc>
      <p:stSnd>
        <p:snd r:embed="rId1" name="CLICK.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562" y="878541"/>
            <a:ext cx="9641237" cy="5298422"/>
          </a:xfrm>
        </p:spPr>
        <p:txBody>
          <a:bodyPr/>
          <a:lstStyle>
            <a:lvl1pPr>
              <a:lnSpc>
                <a:spcPct val="100000"/>
              </a:lnSpc>
              <a:spcBef>
                <a:spcPts val="24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0FCAA81-9E98-479C-B86C-374905A97B01}"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8F076-783D-429B-8612-EB9483A24508}" type="slidenum">
              <a:rPr lang="en-US" smtClean="0"/>
              <a:t>‹#›</a:t>
            </a:fld>
            <a:endParaRPr lang="en-US"/>
          </a:p>
        </p:txBody>
      </p:sp>
    </p:spTree>
    <p:extLst>
      <p:ext uri="{BB962C8B-B14F-4D97-AF65-F5344CB8AC3E}">
        <p14:creationId xmlns:p14="http://schemas.microsoft.com/office/powerpoint/2010/main" val="2017559183"/>
      </p:ext>
    </p:extLst>
  </p:cSld>
  <p:clrMapOvr>
    <a:masterClrMapping/>
  </p:clrMapOvr>
  <p:transition>
    <p:fade/>
    <p:sndAc>
      <p:stSnd>
        <p:snd r:embed="rId1" name="CLICK.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12562" y="988408"/>
            <a:ext cx="9641237" cy="954520"/>
          </a:xfrm>
        </p:spPr>
        <p:txBody>
          <a:bodyPr/>
          <a:lstStyle>
            <a:lvl1pPr>
              <a:defRPr/>
            </a:lvl1pPr>
          </a:lstStyle>
          <a:p>
            <a:r>
              <a:rPr lang="en-US" dirty="0"/>
              <a:t>Click to edit Master title style</a:t>
            </a:r>
            <a:br>
              <a:rPr lang="en-US" dirty="0"/>
            </a:br>
            <a:r>
              <a:rPr lang="en-US" dirty="0"/>
              <a:t>;</a:t>
            </a:r>
            <a:r>
              <a:rPr lang="en-US" dirty="0" err="1"/>
              <a:t>lkj;lkjl;kj</a:t>
            </a:r>
            <a:endParaRPr lang="en-US" dirty="0"/>
          </a:p>
        </p:txBody>
      </p:sp>
      <p:sp>
        <p:nvSpPr>
          <p:cNvPr id="3" name="Content Placeholder 2"/>
          <p:cNvSpPr>
            <a:spLocks noGrp="1"/>
          </p:cNvSpPr>
          <p:nvPr>
            <p:ph idx="1" hasCustomPrompt="1"/>
          </p:nvPr>
        </p:nvSpPr>
        <p:spPr>
          <a:xfrm>
            <a:off x="1712562" y="2144109"/>
            <a:ext cx="9641237" cy="4032853"/>
          </a:xfrm>
        </p:spPr>
        <p:txBody>
          <a:bodyPr/>
          <a:lstStyle>
            <a:lvl1pPr marL="0" indent="0">
              <a:lnSpc>
                <a:spcPct val="100000"/>
              </a:lnSpc>
              <a:spcBef>
                <a:spcPts val="24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Asdfasdlkjfas;ldjf;alsdkjf;laksdj;flaksjd;lfajsd;lfja;sldfj;alsdjf;alsdjf;lasdjkf;laksjd;flaksjd;lfakjsd;lfakjsd;ljkas;dlfja;sldfj;asldjf;alsdjf;lakjsd;flaksjd;flaksjdf;lasdf</a:t>
            </a:r>
          </a:p>
        </p:txBody>
      </p:sp>
      <p:sp>
        <p:nvSpPr>
          <p:cNvPr id="4" name="Date Placeholder 3"/>
          <p:cNvSpPr>
            <a:spLocks noGrp="1"/>
          </p:cNvSpPr>
          <p:nvPr>
            <p:ph type="dt" sz="half" idx="10"/>
          </p:nvPr>
        </p:nvSpPr>
        <p:spPr/>
        <p:txBody>
          <a:bodyPr/>
          <a:lstStyle/>
          <a:p>
            <a:fld id="{50FCAA81-9E98-479C-B86C-374905A97B01}"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8F076-783D-429B-8612-EB9483A24508}" type="slidenum">
              <a:rPr lang="en-US" smtClean="0"/>
              <a:t>‹#›</a:t>
            </a:fld>
            <a:endParaRPr lang="en-US"/>
          </a:p>
        </p:txBody>
      </p:sp>
    </p:spTree>
    <p:extLst>
      <p:ext uri="{BB962C8B-B14F-4D97-AF65-F5344CB8AC3E}">
        <p14:creationId xmlns:p14="http://schemas.microsoft.com/office/powerpoint/2010/main" val="2446028604"/>
      </p:ext>
    </p:extLst>
  </p:cSld>
  <p:clrMapOvr>
    <a:masterClrMapping/>
  </p:clrMapOvr>
  <p:transition>
    <p:fade/>
    <p:sndAc>
      <p:stSnd>
        <p:snd r:embed="rId1" name="CLICK.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12562" y="788719"/>
            <a:ext cx="9641237" cy="4705994"/>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0FCAA81-9E98-479C-B86C-374905A97B01}" type="datetimeFigureOut">
              <a:rPr lang="en-US" smtClean="0"/>
              <a:t>6/9/2019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D8F076-783D-429B-8612-EB9483A24508}" type="slidenum">
              <a:rPr lang="en-US" smtClean="0"/>
              <a:t>‹#›</a:t>
            </a:fld>
            <a:endParaRPr lang="en-US"/>
          </a:p>
        </p:txBody>
      </p:sp>
    </p:spTree>
    <p:extLst>
      <p:ext uri="{BB962C8B-B14F-4D97-AF65-F5344CB8AC3E}">
        <p14:creationId xmlns:p14="http://schemas.microsoft.com/office/powerpoint/2010/main" val="714920549"/>
      </p:ext>
    </p:extLst>
  </p:cSld>
  <p:clrMapOvr>
    <a:masterClrMapping/>
  </p:clrMapOvr>
  <p:transition>
    <p:fade/>
    <p:sndAc>
      <p:stSnd>
        <p:snd r:embed="rId1" name="CLICK.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FCAA81-9E98-479C-B86C-374905A97B01}" type="datetimeFigureOut">
              <a:rPr lang="en-US" smtClean="0"/>
              <a:t>6/9/2019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D8F076-783D-429B-8612-EB9483A24508}" type="slidenum">
              <a:rPr lang="en-US" smtClean="0"/>
              <a:t>‹#›</a:t>
            </a:fld>
            <a:endParaRPr lang="en-US"/>
          </a:p>
        </p:txBody>
      </p:sp>
      <p:pic>
        <p:nvPicPr>
          <p:cNvPr id="6" name="Picture 5">
            <a:extLst>
              <a:ext uri="{FF2B5EF4-FFF2-40B4-BE49-F238E27FC236}">
                <a16:creationId xmlns:a16="http://schemas.microsoft.com/office/drawing/2014/main" id="{D48EBEC1-671D-47FF-9CB2-D0C4FA53FFF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02B6CEB-C230-45F7-A057-0CDA59AAFE81}"/>
              </a:ext>
            </a:extLst>
          </p:cNvPr>
          <p:cNvSpPr>
            <a:spLocks noGrp="1"/>
          </p:cNvSpPr>
          <p:nvPr>
            <p:ph type="title"/>
          </p:nvPr>
        </p:nvSpPr>
        <p:spPr>
          <a:xfrm>
            <a:off x="850005" y="788719"/>
            <a:ext cx="10728101" cy="4705994"/>
          </a:xfrm>
        </p:spPr>
        <p:txBody>
          <a:bodyPr/>
          <a:lstStyle/>
          <a:p>
            <a:r>
              <a:rPr lang="en-US" dirty="0"/>
              <a:t>Click to edit Master title style</a:t>
            </a:r>
          </a:p>
        </p:txBody>
      </p:sp>
    </p:spTree>
    <p:extLst>
      <p:ext uri="{BB962C8B-B14F-4D97-AF65-F5344CB8AC3E}">
        <p14:creationId xmlns:p14="http://schemas.microsoft.com/office/powerpoint/2010/main" val="177449584"/>
      </p:ext>
    </p:extLst>
  </p:cSld>
  <p:clrMapOvr>
    <a:masterClrMapping/>
  </p:clrMapOvr>
  <p:transition>
    <p:fade/>
    <p:sndAc>
      <p:stSnd>
        <p:snd r:embed="rId1" name="CLICK.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2" y="434031"/>
            <a:ext cx="12192001" cy="6540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50FCAA81-9E98-479C-B86C-374905A97B01}" type="datetimeFigureOut">
              <a:rPr lang="en-US" smtClean="0"/>
              <a:t>6/9/2019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D8F076-783D-429B-8612-EB9483A24508}" type="slidenum">
              <a:rPr lang="en-US" smtClean="0"/>
              <a:t>‹#›</a:t>
            </a:fld>
            <a:endParaRPr lang="en-US"/>
          </a:p>
        </p:txBody>
      </p:sp>
      <p:pic>
        <p:nvPicPr>
          <p:cNvPr id="9" name="Picture 8">
            <a:extLst>
              <a:ext uri="{FF2B5EF4-FFF2-40B4-BE49-F238E27FC236}">
                <a16:creationId xmlns:a16="http://schemas.microsoft.com/office/drawing/2014/main" id="{FFBB55F9-3435-494C-9AB9-1081E3D0C2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974958"/>
          </a:xfrm>
          <a:prstGeom prst="rect">
            <a:avLst/>
          </a:prstGeom>
        </p:spPr>
      </p:pic>
    </p:spTree>
    <p:extLst>
      <p:ext uri="{BB962C8B-B14F-4D97-AF65-F5344CB8AC3E}">
        <p14:creationId xmlns:p14="http://schemas.microsoft.com/office/powerpoint/2010/main" val="3966288310"/>
      </p:ext>
    </p:extLst>
  </p:cSld>
  <p:clrMapOvr>
    <a:masterClrMapping/>
  </p:clrMapOvr>
  <p:transition>
    <p:fade/>
    <p:sndAc>
      <p:stSnd>
        <p:snd r:embed="rId1" name="CLICK.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372A71-47C1-4E87-956B-6E6A3CBB105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712562" y="788719"/>
            <a:ext cx="9762514" cy="95451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712562" y="1825625"/>
            <a:ext cx="976251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712562" y="6356350"/>
            <a:ext cx="305262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CAA81-9E98-479C-B86C-374905A97B01}" type="datetimeFigureOut">
              <a:rPr lang="en-US" smtClean="0"/>
              <a:t>6/9/2019</a:t>
            </a:fld>
            <a:endParaRPr lang="en-US"/>
          </a:p>
        </p:txBody>
      </p:sp>
      <p:sp>
        <p:nvSpPr>
          <p:cNvPr id="5" name="Footer Placeholder 4"/>
          <p:cNvSpPr>
            <a:spLocks noGrp="1"/>
          </p:cNvSpPr>
          <p:nvPr>
            <p:ph type="ftr" sz="quarter" idx="3"/>
          </p:nvPr>
        </p:nvSpPr>
        <p:spPr>
          <a:xfrm>
            <a:off x="4893972" y="6356350"/>
            <a:ext cx="431442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37182" y="6356350"/>
            <a:ext cx="240834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D8F076-783D-429B-8612-EB9483A24508}" type="slidenum">
              <a:rPr lang="en-US" smtClean="0"/>
              <a:t>‹#›</a:t>
            </a:fld>
            <a:endParaRPr lang="en-US"/>
          </a:p>
        </p:txBody>
      </p:sp>
    </p:spTree>
    <p:extLst>
      <p:ext uri="{BB962C8B-B14F-4D97-AF65-F5344CB8AC3E}">
        <p14:creationId xmlns:p14="http://schemas.microsoft.com/office/powerpoint/2010/main" val="629630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8" r:id="rId4"/>
    <p:sldLayoutId id="2147483654" r:id="rId5"/>
    <p:sldLayoutId id="2147483655" r:id="rId6"/>
    <p:sldLayoutId id="2147483661" r:id="rId7"/>
  </p:sldLayoutIdLst>
  <p:transition>
    <p:fade/>
    <p:sndAc>
      <p:stSnd>
        <p:snd r:embed="rId9" name="CLICK.WAV"/>
      </p:stSnd>
    </p:sndAc>
  </p:transition>
  <p:txStyles>
    <p:title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p:titleStyle>
    <p:body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2.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4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5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5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5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5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4DD338-3653-405C-892C-42071E9104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354BF5-EF5D-4E19-8834-A3C542353F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5A8444F9-A81B-43FA-B19B-1DEA5BF91F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73525654"/>
      </p:ext>
    </p:extLst>
  </p:cSld>
  <p:clrMapOvr>
    <a:masterClrMapping/>
  </p:clrMapOvr>
  <p:transition>
    <p:fade/>
    <p:sndAc>
      <p:stSnd>
        <p:snd r:embed="rId2" name="CLICK.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712563" y="898633"/>
            <a:ext cx="9780499" cy="5181067"/>
          </a:xfrm>
        </p:spPr>
        <p:txBody>
          <a:bodyPr>
            <a:noAutofit/>
          </a:bodyPr>
          <a:lstStyle/>
          <a:p>
            <a:pPr>
              <a:spcBef>
                <a:spcPts val="600"/>
              </a:spcBef>
            </a:pPr>
            <a:r>
              <a:rPr lang="en-US" sz="2400" b="1" dirty="0">
                <a:solidFill>
                  <a:srgbClr val="FBC13C"/>
                </a:solidFill>
              </a:rPr>
              <a:t>KEY TRUTH:</a:t>
            </a:r>
          </a:p>
          <a:p>
            <a:pPr>
              <a:spcBef>
                <a:spcPts val="600"/>
              </a:spcBef>
            </a:pPr>
            <a:r>
              <a:rPr lang="en-US" dirty="0"/>
              <a:t>The Lord Jesus Christ is our armor.</a:t>
            </a:r>
          </a:p>
          <a:p>
            <a:pPr>
              <a:spcBef>
                <a:spcPts val="600"/>
              </a:spcBef>
            </a:pPr>
            <a:endParaRPr lang="en-US" dirty="0"/>
          </a:p>
          <a:p>
            <a:pPr>
              <a:spcBef>
                <a:spcPts val="600"/>
              </a:spcBef>
            </a:pPr>
            <a:r>
              <a:rPr lang="en-US" sz="2400" b="1" dirty="0">
                <a:solidFill>
                  <a:srgbClr val="FBC13C"/>
                </a:solidFill>
              </a:rPr>
              <a:t>LEARNING OBJECTIVE: </a:t>
            </a:r>
          </a:p>
          <a:p>
            <a:pPr>
              <a:spcBef>
                <a:spcPts val="600"/>
              </a:spcBef>
            </a:pPr>
            <a:r>
              <a:rPr lang="en-US" altLang="en-US" dirty="0"/>
              <a:t>To understand and apply the full armor of God so that we can stand firm in the battle against Satan and to discern his schemes.</a:t>
            </a:r>
          </a:p>
          <a:p>
            <a:pPr>
              <a:spcBef>
                <a:spcPts val="600"/>
              </a:spcBef>
            </a:pPr>
            <a:endParaRPr lang="en-US" altLang="en-US" dirty="0"/>
          </a:p>
          <a:p>
            <a:pPr>
              <a:spcBef>
                <a:spcPts val="600"/>
              </a:spcBef>
            </a:pPr>
            <a:r>
              <a:rPr lang="en-US" altLang="en-US" sz="2400" b="1" dirty="0">
                <a:solidFill>
                  <a:srgbClr val="FBC13C"/>
                </a:solidFill>
              </a:rPr>
              <a:t>KEY VERSE:</a:t>
            </a:r>
          </a:p>
          <a:p>
            <a:pPr>
              <a:spcBef>
                <a:spcPts val="600"/>
              </a:spcBef>
            </a:pPr>
            <a:r>
              <a:rPr lang="en-US" altLang="en-US" b="1" i="1" dirty="0"/>
              <a:t>Ephesians 6:11 </a:t>
            </a:r>
            <a:r>
              <a:rPr lang="en-US" altLang="en-US" i="1" dirty="0"/>
              <a:t>– “Put on the full armor of God, that you may be able to stand firm against the schemes of the devil.”</a:t>
            </a:r>
            <a:br>
              <a:rPr lang="en-US" altLang="en-US" dirty="0"/>
            </a:br>
            <a:endParaRPr lang="en-US" altLang="en-US" dirty="0"/>
          </a:p>
        </p:txBody>
      </p:sp>
    </p:spTree>
    <p:extLst>
      <p:ext uri="{BB962C8B-B14F-4D97-AF65-F5344CB8AC3E}">
        <p14:creationId xmlns:p14="http://schemas.microsoft.com/office/powerpoint/2010/main" val="3905818095"/>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fade">
                                      <p:cBhvr>
                                        <p:cTn id="3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2562" y="756745"/>
            <a:ext cx="10357518" cy="872550"/>
          </a:xfrm>
        </p:spPr>
        <p:txBody>
          <a:bodyPr>
            <a:noAutofit/>
          </a:bodyPr>
          <a:lstStyle/>
          <a:p>
            <a:pPr>
              <a:lnSpc>
                <a:spcPct val="100000"/>
              </a:lnSpc>
            </a:pPr>
            <a:r>
              <a:rPr lang="en-US" sz="4800" dirty="0"/>
              <a:t>The Armor of God</a:t>
            </a:r>
            <a:endParaRPr lang="en-US" b="0" dirty="0"/>
          </a:p>
        </p:txBody>
      </p:sp>
      <p:sp>
        <p:nvSpPr>
          <p:cNvPr id="4" name="Content Placeholder 6">
            <a:extLst>
              <a:ext uri="{FF2B5EF4-FFF2-40B4-BE49-F238E27FC236}">
                <a16:creationId xmlns:a16="http://schemas.microsoft.com/office/drawing/2014/main" id="{4488C15C-AD69-482E-A2EB-467A92DB6F96}"/>
              </a:ext>
            </a:extLst>
          </p:cNvPr>
          <p:cNvSpPr txBox="1">
            <a:spLocks/>
          </p:cNvSpPr>
          <p:nvPr/>
        </p:nvSpPr>
        <p:spPr>
          <a:xfrm>
            <a:off x="1766098" y="1907629"/>
            <a:ext cx="9553544" cy="438219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0"/>
              </a:spcBef>
            </a:pPr>
            <a:r>
              <a:rPr lang="en-US" sz="3000" b="1" i="1" dirty="0">
                <a:solidFill>
                  <a:srgbClr val="FBC13C"/>
                </a:solidFill>
              </a:rPr>
              <a:t>Ephesians 6:10-18</a:t>
            </a:r>
          </a:p>
          <a:p>
            <a:pPr>
              <a:spcBef>
                <a:spcPts val="1000"/>
              </a:spcBef>
            </a:pPr>
            <a:r>
              <a:rPr lang="en-US" sz="3000" i="1" dirty="0"/>
              <a:t>Finally, be strong in the Lord and in the strength of His might. </a:t>
            </a:r>
            <a:r>
              <a:rPr lang="en-US" sz="3000" b="1" i="1" dirty="0">
                <a:solidFill>
                  <a:srgbClr val="FBC13C"/>
                </a:solidFill>
              </a:rPr>
              <a:t>Put on the full armor of God</a:t>
            </a:r>
            <a:r>
              <a:rPr lang="en-US" sz="3000" i="1" dirty="0"/>
              <a:t>, so that you will be able to stand firm against the schemes of the devil. For our struggle is not against flesh and blood, but against the rulers, against the powers, against the world forces of this darkness, against the spiritual forces of wickedness in the heavenly places. </a:t>
            </a:r>
          </a:p>
        </p:txBody>
      </p:sp>
    </p:spTree>
    <p:extLst>
      <p:ext uri="{BB962C8B-B14F-4D97-AF65-F5344CB8AC3E}">
        <p14:creationId xmlns:p14="http://schemas.microsoft.com/office/powerpoint/2010/main" val="601138815"/>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2562" y="756745"/>
            <a:ext cx="10357518" cy="872550"/>
          </a:xfrm>
        </p:spPr>
        <p:txBody>
          <a:bodyPr>
            <a:noAutofit/>
          </a:bodyPr>
          <a:lstStyle/>
          <a:p>
            <a:pPr>
              <a:lnSpc>
                <a:spcPct val="100000"/>
              </a:lnSpc>
            </a:pPr>
            <a:r>
              <a:rPr lang="en-US" sz="4800" dirty="0"/>
              <a:t>The Armor of God</a:t>
            </a:r>
            <a:endParaRPr lang="en-US" b="0" dirty="0"/>
          </a:p>
        </p:txBody>
      </p:sp>
      <p:sp>
        <p:nvSpPr>
          <p:cNvPr id="4" name="Content Placeholder 6">
            <a:extLst>
              <a:ext uri="{FF2B5EF4-FFF2-40B4-BE49-F238E27FC236}">
                <a16:creationId xmlns:a16="http://schemas.microsoft.com/office/drawing/2014/main" id="{4488C15C-AD69-482E-A2EB-467A92DB6F96}"/>
              </a:ext>
            </a:extLst>
          </p:cNvPr>
          <p:cNvSpPr txBox="1">
            <a:spLocks/>
          </p:cNvSpPr>
          <p:nvPr/>
        </p:nvSpPr>
        <p:spPr>
          <a:xfrm>
            <a:off x="1766097" y="1907629"/>
            <a:ext cx="9458951" cy="438219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0"/>
              </a:spcBef>
            </a:pPr>
            <a:r>
              <a:rPr lang="en-US" sz="3000" b="1" i="1" dirty="0">
                <a:solidFill>
                  <a:srgbClr val="FBC13C"/>
                </a:solidFill>
              </a:rPr>
              <a:t>Ephesians 6:10-18</a:t>
            </a:r>
          </a:p>
          <a:p>
            <a:pPr>
              <a:spcBef>
                <a:spcPts val="1000"/>
              </a:spcBef>
            </a:pPr>
            <a:r>
              <a:rPr lang="en-US" sz="3000" i="1" dirty="0"/>
              <a:t>Therefore, take up the full armor of God, so that you will be able to resist in the evil day, and having done everything, to stand firm. </a:t>
            </a:r>
          </a:p>
          <a:p>
            <a:pPr>
              <a:spcBef>
                <a:spcPts val="1000"/>
              </a:spcBef>
            </a:pPr>
            <a:r>
              <a:rPr lang="en-US" sz="3000" i="1" dirty="0"/>
              <a:t>Stand firm therefore, </a:t>
            </a:r>
            <a:r>
              <a:rPr lang="en-US" sz="3000" b="1" i="1" dirty="0">
                <a:solidFill>
                  <a:srgbClr val="FBC13C"/>
                </a:solidFill>
              </a:rPr>
              <a:t>HAVING GIRDED YOUR LOINS WITH TRUTH, …</a:t>
            </a:r>
            <a:endParaRPr lang="en-US" sz="3000" i="1" dirty="0"/>
          </a:p>
        </p:txBody>
      </p:sp>
    </p:spTree>
    <p:extLst>
      <p:ext uri="{BB962C8B-B14F-4D97-AF65-F5344CB8AC3E}">
        <p14:creationId xmlns:p14="http://schemas.microsoft.com/office/powerpoint/2010/main" val="2906448226"/>
      </p:ext>
    </p:extLst>
  </p:cSld>
  <p:clrMapOvr>
    <a:masterClrMapping/>
  </p:clrMapOvr>
  <p:transition>
    <p:fade/>
    <p:sndAc>
      <p:stSnd>
        <p:snd r:embed="rId2" name="CLICK.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2562" y="756745"/>
            <a:ext cx="10357518" cy="872550"/>
          </a:xfrm>
        </p:spPr>
        <p:txBody>
          <a:bodyPr>
            <a:noAutofit/>
          </a:bodyPr>
          <a:lstStyle/>
          <a:p>
            <a:pPr>
              <a:lnSpc>
                <a:spcPct val="100000"/>
              </a:lnSpc>
            </a:pPr>
            <a:r>
              <a:rPr lang="en-US" sz="4800" dirty="0"/>
              <a:t>The Armor of God</a:t>
            </a:r>
            <a:endParaRPr lang="en-US" b="0" dirty="0"/>
          </a:p>
        </p:txBody>
      </p:sp>
      <p:sp>
        <p:nvSpPr>
          <p:cNvPr id="4" name="Content Placeholder 6">
            <a:extLst>
              <a:ext uri="{FF2B5EF4-FFF2-40B4-BE49-F238E27FC236}">
                <a16:creationId xmlns:a16="http://schemas.microsoft.com/office/drawing/2014/main" id="{4488C15C-AD69-482E-A2EB-467A92DB6F96}"/>
              </a:ext>
            </a:extLst>
          </p:cNvPr>
          <p:cNvSpPr txBox="1">
            <a:spLocks/>
          </p:cNvSpPr>
          <p:nvPr/>
        </p:nvSpPr>
        <p:spPr>
          <a:xfrm>
            <a:off x="1766097" y="1907629"/>
            <a:ext cx="9206703" cy="438219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0"/>
              </a:spcBef>
            </a:pPr>
            <a:r>
              <a:rPr lang="en-US" sz="3000" b="1" i="1" dirty="0">
                <a:solidFill>
                  <a:srgbClr val="FBC13C"/>
                </a:solidFill>
              </a:rPr>
              <a:t>Ephesians 6:10-18</a:t>
            </a:r>
          </a:p>
          <a:p>
            <a:pPr>
              <a:spcBef>
                <a:spcPts val="1000"/>
              </a:spcBef>
            </a:pPr>
            <a:r>
              <a:rPr lang="en-US" sz="3000" i="1" dirty="0"/>
              <a:t>and </a:t>
            </a:r>
            <a:r>
              <a:rPr lang="en-US" sz="3000" b="1" i="1" dirty="0">
                <a:solidFill>
                  <a:srgbClr val="FBC13C"/>
                </a:solidFill>
              </a:rPr>
              <a:t>HAVING PUT ON THE BREASTPLATE OF RIGHTEOUSNESS, … </a:t>
            </a:r>
          </a:p>
          <a:p>
            <a:pPr>
              <a:spcBef>
                <a:spcPts val="1000"/>
              </a:spcBef>
            </a:pPr>
            <a:r>
              <a:rPr lang="en-US" sz="3000" i="1" dirty="0"/>
              <a:t>and having shod </a:t>
            </a:r>
            <a:r>
              <a:rPr lang="en-US" sz="3000" b="1" i="1" dirty="0">
                <a:solidFill>
                  <a:srgbClr val="FBC13C"/>
                </a:solidFill>
              </a:rPr>
              <a:t>YOUR FEET WITH THE PREPARATION OF THE GOSPEL OF PEACE; …</a:t>
            </a:r>
          </a:p>
        </p:txBody>
      </p:sp>
    </p:spTree>
    <p:extLst>
      <p:ext uri="{BB962C8B-B14F-4D97-AF65-F5344CB8AC3E}">
        <p14:creationId xmlns:p14="http://schemas.microsoft.com/office/powerpoint/2010/main" val="3746414384"/>
      </p:ext>
    </p:extLst>
  </p:cSld>
  <p:clrMapOvr>
    <a:masterClrMapping/>
  </p:clrMapOvr>
  <p:transition>
    <p:fade/>
    <p:sndAc>
      <p:stSnd>
        <p:snd r:embed="rId2" name="CLICK.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2562" y="756745"/>
            <a:ext cx="10357518" cy="872550"/>
          </a:xfrm>
        </p:spPr>
        <p:txBody>
          <a:bodyPr>
            <a:noAutofit/>
          </a:bodyPr>
          <a:lstStyle/>
          <a:p>
            <a:pPr>
              <a:lnSpc>
                <a:spcPct val="100000"/>
              </a:lnSpc>
            </a:pPr>
            <a:r>
              <a:rPr lang="en-US" sz="4800" dirty="0"/>
              <a:t>The Armor of God</a:t>
            </a:r>
            <a:endParaRPr lang="en-US" b="0" dirty="0"/>
          </a:p>
        </p:txBody>
      </p:sp>
      <p:sp>
        <p:nvSpPr>
          <p:cNvPr id="4" name="Content Placeholder 6">
            <a:extLst>
              <a:ext uri="{FF2B5EF4-FFF2-40B4-BE49-F238E27FC236}">
                <a16:creationId xmlns:a16="http://schemas.microsoft.com/office/drawing/2014/main" id="{4488C15C-AD69-482E-A2EB-467A92DB6F96}"/>
              </a:ext>
            </a:extLst>
          </p:cNvPr>
          <p:cNvSpPr txBox="1">
            <a:spLocks/>
          </p:cNvSpPr>
          <p:nvPr/>
        </p:nvSpPr>
        <p:spPr>
          <a:xfrm>
            <a:off x="1766097" y="1907629"/>
            <a:ext cx="9206703" cy="438219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0"/>
              </a:spcBef>
            </a:pPr>
            <a:r>
              <a:rPr lang="en-US" sz="3000" b="1" i="1" dirty="0">
                <a:solidFill>
                  <a:srgbClr val="FBC13C"/>
                </a:solidFill>
              </a:rPr>
              <a:t>Ephesians 6:10-18</a:t>
            </a:r>
          </a:p>
          <a:p>
            <a:pPr>
              <a:spcBef>
                <a:spcPts val="1000"/>
              </a:spcBef>
            </a:pPr>
            <a:r>
              <a:rPr lang="en-US" sz="3000" i="1" dirty="0"/>
              <a:t>in addition to all, taking up </a:t>
            </a:r>
            <a:r>
              <a:rPr lang="en-US" sz="3000" b="1" i="1" dirty="0">
                <a:solidFill>
                  <a:srgbClr val="FBC13C"/>
                </a:solidFill>
              </a:rPr>
              <a:t>THE SHIELD OF FAITH </a:t>
            </a:r>
            <a:r>
              <a:rPr lang="en-US" sz="3000" i="1" dirty="0"/>
              <a:t>with which you will be able to extinguish all the flaming arrows of the evil one.   </a:t>
            </a:r>
          </a:p>
          <a:p>
            <a:pPr>
              <a:spcBef>
                <a:spcPts val="1000"/>
              </a:spcBef>
            </a:pPr>
            <a:r>
              <a:rPr lang="en-US" sz="3000" i="1" dirty="0"/>
              <a:t>And take </a:t>
            </a:r>
            <a:r>
              <a:rPr lang="en-US" sz="3000" b="1" i="1" dirty="0">
                <a:solidFill>
                  <a:srgbClr val="FBC13C"/>
                </a:solidFill>
              </a:rPr>
              <a:t>THE HELMET OF SALVATION, </a:t>
            </a:r>
            <a:r>
              <a:rPr lang="en-US" sz="3000" i="1" dirty="0"/>
              <a:t>and the </a:t>
            </a:r>
            <a:r>
              <a:rPr lang="en-US" sz="3000" b="1" i="1" dirty="0">
                <a:solidFill>
                  <a:srgbClr val="FBC13C"/>
                </a:solidFill>
              </a:rPr>
              <a:t>SWORD OF THE SPIRIT, </a:t>
            </a:r>
            <a:r>
              <a:rPr lang="en-US" sz="3000" i="1" dirty="0"/>
              <a:t>which is the word of God. </a:t>
            </a:r>
          </a:p>
        </p:txBody>
      </p:sp>
    </p:spTree>
    <p:extLst>
      <p:ext uri="{BB962C8B-B14F-4D97-AF65-F5344CB8AC3E}">
        <p14:creationId xmlns:p14="http://schemas.microsoft.com/office/powerpoint/2010/main" val="2689946561"/>
      </p:ext>
    </p:extLst>
  </p:cSld>
  <p:clrMapOvr>
    <a:masterClrMapping/>
  </p:clrMapOvr>
  <p:transition>
    <p:fade/>
    <p:sndAc>
      <p:stSnd>
        <p:snd r:embed="rId2" name="CLICK.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2562" y="756745"/>
            <a:ext cx="10357518" cy="872550"/>
          </a:xfrm>
        </p:spPr>
        <p:txBody>
          <a:bodyPr>
            <a:noAutofit/>
          </a:bodyPr>
          <a:lstStyle/>
          <a:p>
            <a:pPr>
              <a:lnSpc>
                <a:spcPct val="100000"/>
              </a:lnSpc>
            </a:pPr>
            <a:r>
              <a:rPr lang="en-US" sz="4800" dirty="0"/>
              <a:t>The Armor of God</a:t>
            </a:r>
            <a:endParaRPr lang="en-US" b="0" dirty="0"/>
          </a:p>
        </p:txBody>
      </p:sp>
      <p:sp>
        <p:nvSpPr>
          <p:cNvPr id="4" name="Content Placeholder 6">
            <a:extLst>
              <a:ext uri="{FF2B5EF4-FFF2-40B4-BE49-F238E27FC236}">
                <a16:creationId xmlns:a16="http://schemas.microsoft.com/office/drawing/2014/main" id="{4488C15C-AD69-482E-A2EB-467A92DB6F96}"/>
              </a:ext>
            </a:extLst>
          </p:cNvPr>
          <p:cNvSpPr txBox="1">
            <a:spLocks/>
          </p:cNvSpPr>
          <p:nvPr/>
        </p:nvSpPr>
        <p:spPr>
          <a:xfrm>
            <a:off x="1766097" y="1907629"/>
            <a:ext cx="9206703" cy="438219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0"/>
              </a:spcBef>
            </a:pPr>
            <a:r>
              <a:rPr lang="en-US" sz="3000" b="1" i="1" dirty="0">
                <a:solidFill>
                  <a:srgbClr val="FBC13C"/>
                </a:solidFill>
              </a:rPr>
              <a:t>Ephesians 6:10-18</a:t>
            </a:r>
          </a:p>
          <a:p>
            <a:pPr>
              <a:spcBef>
                <a:spcPts val="1000"/>
              </a:spcBef>
            </a:pPr>
            <a:r>
              <a:rPr lang="en-US" sz="3000" i="1" dirty="0"/>
              <a:t>With all </a:t>
            </a:r>
            <a:r>
              <a:rPr lang="en-US" sz="3000" b="1" i="1" dirty="0">
                <a:solidFill>
                  <a:srgbClr val="FBC13C"/>
                </a:solidFill>
              </a:rPr>
              <a:t>prayer and petition </a:t>
            </a:r>
            <a:r>
              <a:rPr lang="en-US" sz="3000" i="1" dirty="0"/>
              <a:t>pray at all times in the Spirit, and with this in view, be on the alert with all perseverance and petition for all the saints, …</a:t>
            </a:r>
          </a:p>
        </p:txBody>
      </p:sp>
    </p:spTree>
    <p:extLst>
      <p:ext uri="{BB962C8B-B14F-4D97-AF65-F5344CB8AC3E}">
        <p14:creationId xmlns:p14="http://schemas.microsoft.com/office/powerpoint/2010/main" val="428843224"/>
      </p:ext>
    </p:extLst>
  </p:cSld>
  <p:clrMapOvr>
    <a:masterClrMapping/>
  </p:clrMapOvr>
  <p:transition>
    <p:fade/>
    <p:sndAc>
      <p:stSnd>
        <p:snd r:embed="rId2" name="CLICK.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2562" y="1538942"/>
            <a:ext cx="10357518" cy="3342289"/>
          </a:xfrm>
        </p:spPr>
        <p:txBody>
          <a:bodyPr>
            <a:noAutofit/>
          </a:bodyPr>
          <a:lstStyle/>
          <a:p>
            <a:pPr>
              <a:lnSpc>
                <a:spcPct val="100000"/>
              </a:lnSpc>
            </a:pPr>
            <a:r>
              <a:rPr lang="en-US" sz="6000" dirty="0"/>
              <a:t>What is the Purpose of the Full Armor of God?</a:t>
            </a:r>
            <a:endParaRPr lang="en-US" sz="4800" dirty="0"/>
          </a:p>
        </p:txBody>
      </p:sp>
    </p:spTree>
    <p:extLst>
      <p:ext uri="{BB962C8B-B14F-4D97-AF65-F5344CB8AC3E}">
        <p14:creationId xmlns:p14="http://schemas.microsoft.com/office/powerpoint/2010/main" val="2932360533"/>
      </p:ext>
    </p:extLst>
  </p:cSld>
  <p:clrMapOvr>
    <a:masterClrMapping/>
  </p:clrMapOvr>
  <p:transition>
    <p:fade/>
    <p:sndAc>
      <p:stSnd>
        <p:snd r:embed="rId2" name="CLICK.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712563" y="1749969"/>
            <a:ext cx="9780499" cy="4035976"/>
          </a:xfrm>
        </p:spPr>
        <p:txBody>
          <a:bodyPr>
            <a:noAutofit/>
          </a:bodyPr>
          <a:lstStyle/>
          <a:p>
            <a:pPr>
              <a:spcBef>
                <a:spcPts val="1200"/>
              </a:spcBef>
            </a:pPr>
            <a:r>
              <a:rPr lang="en-US" sz="2400" b="1" dirty="0">
                <a:solidFill>
                  <a:srgbClr val="FBC13C"/>
                </a:solidFill>
              </a:rPr>
              <a:t>GROUP DISCUSSION: </a:t>
            </a:r>
            <a:br>
              <a:rPr lang="en-US" sz="2400" b="1" dirty="0">
                <a:solidFill>
                  <a:srgbClr val="FBC13C"/>
                </a:solidFill>
              </a:rPr>
            </a:br>
            <a:r>
              <a:rPr lang="en-US" altLang="en-US" dirty="0">
                <a:solidFill>
                  <a:srgbClr val="FBC13C"/>
                </a:solidFill>
              </a:rPr>
              <a:t>Each group will take one piece of the Armor and with your study books and Bible, answer these questions: </a:t>
            </a:r>
          </a:p>
          <a:p>
            <a:pPr marL="346075" indent="-346075">
              <a:spcBef>
                <a:spcPts val="1200"/>
              </a:spcBef>
              <a:buFont typeface="+mj-lt"/>
              <a:buAutoNum type="arabicPeriod"/>
            </a:pPr>
            <a:r>
              <a:rPr lang="en-US" altLang="en-US" i="1" dirty="0"/>
              <a:t>What this is the purpose of this piece of Armor in battle?  Define the key word, i.e. ‘Truth’, ‘Faith’, etc. You may use a Bible verse.</a:t>
            </a:r>
          </a:p>
          <a:p>
            <a:pPr marL="346075" indent="-346075">
              <a:spcBef>
                <a:spcPts val="1200"/>
              </a:spcBef>
              <a:buFont typeface="+mj-lt"/>
              <a:buAutoNum type="arabicPeriod"/>
            </a:pPr>
            <a:r>
              <a:rPr lang="en-US" altLang="en-US" i="1" dirty="0"/>
              <a:t>What is the application of this piece of Armor in my life?  Give an example. </a:t>
            </a:r>
          </a:p>
        </p:txBody>
      </p:sp>
      <p:sp>
        <p:nvSpPr>
          <p:cNvPr id="3" name="Title 5">
            <a:extLst>
              <a:ext uri="{FF2B5EF4-FFF2-40B4-BE49-F238E27FC236}">
                <a16:creationId xmlns:a16="http://schemas.microsoft.com/office/drawing/2014/main" id="{97DCE923-A67C-4C8E-9F93-DC96D0F1AAC4}"/>
              </a:ext>
            </a:extLst>
          </p:cNvPr>
          <p:cNvSpPr>
            <a:spLocks noGrp="1"/>
          </p:cNvSpPr>
          <p:nvPr>
            <p:ph type="title"/>
          </p:nvPr>
        </p:nvSpPr>
        <p:spPr>
          <a:xfrm>
            <a:off x="1712562" y="614851"/>
            <a:ext cx="10357518" cy="872550"/>
          </a:xfrm>
        </p:spPr>
        <p:txBody>
          <a:bodyPr>
            <a:noAutofit/>
          </a:bodyPr>
          <a:lstStyle/>
          <a:p>
            <a:pPr>
              <a:lnSpc>
                <a:spcPct val="100000"/>
              </a:lnSpc>
            </a:pPr>
            <a:r>
              <a:rPr lang="en-US" sz="4800" dirty="0"/>
              <a:t>Understanding the Armor of God</a:t>
            </a:r>
            <a:endParaRPr lang="en-US" b="0" dirty="0"/>
          </a:p>
        </p:txBody>
      </p:sp>
      <p:sp>
        <p:nvSpPr>
          <p:cNvPr id="4" name="Content Placeholder 6">
            <a:extLst>
              <a:ext uri="{FF2B5EF4-FFF2-40B4-BE49-F238E27FC236}">
                <a16:creationId xmlns:a16="http://schemas.microsoft.com/office/drawing/2014/main" id="{EA975F74-D70E-4515-AE48-60DBC7FD35D8}"/>
              </a:ext>
            </a:extLst>
          </p:cNvPr>
          <p:cNvSpPr txBox="1">
            <a:spLocks/>
          </p:cNvSpPr>
          <p:nvPr/>
        </p:nvSpPr>
        <p:spPr>
          <a:xfrm>
            <a:off x="7799942" y="5708121"/>
            <a:ext cx="4392057" cy="378367"/>
          </a:xfrm>
          <a:prstGeom prst="rect">
            <a:avLst/>
          </a:prstGeom>
          <a:solidFill>
            <a:srgbClr val="260000"/>
          </a:solidFill>
        </p:spPr>
        <p:txBody>
          <a:bodyPr vert="horz" lIns="91440" tIns="45720" rIns="91440" bIns="45720" rtlCol="0">
            <a:no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800" i="1" dirty="0"/>
              <a:t> (10 minutes and then discussion)</a:t>
            </a:r>
            <a:endParaRPr lang="en-US" altLang="en-US" sz="2000" i="1" dirty="0"/>
          </a:p>
        </p:txBody>
      </p:sp>
    </p:spTree>
    <p:extLst>
      <p:ext uri="{BB962C8B-B14F-4D97-AF65-F5344CB8AC3E}">
        <p14:creationId xmlns:p14="http://schemas.microsoft.com/office/powerpoint/2010/main" val="2973190746"/>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2562" y="568181"/>
            <a:ext cx="9839786" cy="1823214"/>
          </a:xfrm>
        </p:spPr>
        <p:txBody>
          <a:bodyPr>
            <a:noAutofit/>
          </a:bodyPr>
          <a:lstStyle/>
          <a:p>
            <a:pPr>
              <a:lnSpc>
                <a:spcPct val="100000"/>
              </a:lnSpc>
            </a:pPr>
            <a:r>
              <a:rPr lang="en-US" i="1" dirty="0"/>
              <a:t>Finally, be strong in the Lord and in his mighty power</a:t>
            </a:r>
            <a:r>
              <a:rPr lang="en-US" dirty="0"/>
              <a:t>.  </a:t>
            </a:r>
            <a:r>
              <a:rPr lang="en-US" sz="2800" b="0" i="1" dirty="0"/>
              <a:t>(Ephesians 2:6)</a:t>
            </a:r>
          </a:p>
        </p:txBody>
      </p:sp>
      <p:sp>
        <p:nvSpPr>
          <p:cNvPr id="7" name="Content Placeholder 6"/>
          <p:cNvSpPr>
            <a:spLocks noGrp="1"/>
          </p:cNvSpPr>
          <p:nvPr>
            <p:ph idx="1"/>
          </p:nvPr>
        </p:nvSpPr>
        <p:spPr>
          <a:xfrm>
            <a:off x="1712563" y="2391395"/>
            <a:ext cx="9528251" cy="3987376"/>
          </a:xfrm>
        </p:spPr>
        <p:txBody>
          <a:bodyPr>
            <a:normAutofit/>
          </a:bodyPr>
          <a:lstStyle/>
          <a:p>
            <a:pPr>
              <a:spcBef>
                <a:spcPts val="600"/>
              </a:spcBef>
            </a:pPr>
            <a:r>
              <a:rPr lang="en-US" sz="2400" b="1" i="1" dirty="0">
                <a:solidFill>
                  <a:srgbClr val="FBC13C"/>
                </a:solidFill>
              </a:rPr>
              <a:t>2 Corinthians 12:9-10</a:t>
            </a:r>
          </a:p>
          <a:p>
            <a:pPr>
              <a:spcBef>
                <a:spcPts val="600"/>
              </a:spcBef>
            </a:pPr>
            <a:r>
              <a:rPr lang="en-US" i="1" dirty="0"/>
              <a:t>Therefore, I will most gladly boast all the more about my weaknesses, so that </a:t>
            </a:r>
            <a:r>
              <a:rPr lang="en-US" b="1" i="1" dirty="0">
                <a:solidFill>
                  <a:srgbClr val="FBC13C"/>
                </a:solidFill>
              </a:rPr>
              <a:t>Christ’s power </a:t>
            </a:r>
            <a:r>
              <a:rPr lang="en-US" i="1" dirty="0"/>
              <a:t>may reside in me … for when I am weak then I am strong. </a:t>
            </a:r>
            <a:br>
              <a:rPr lang="en-US" i="1" dirty="0"/>
            </a:br>
            <a:endParaRPr lang="en-US" i="1" dirty="0"/>
          </a:p>
          <a:p>
            <a:pPr>
              <a:spcBef>
                <a:spcPts val="600"/>
              </a:spcBef>
            </a:pPr>
            <a:r>
              <a:rPr lang="en-US" altLang="en-US" sz="2400" b="1" i="1" dirty="0">
                <a:solidFill>
                  <a:srgbClr val="FBC13C"/>
                </a:solidFill>
                <a:effectLst>
                  <a:outerShdw blurRad="38100" dist="38100" dir="2700000" algn="tl">
                    <a:srgbClr val="000000"/>
                  </a:outerShdw>
                </a:effectLst>
              </a:rPr>
              <a:t>Psalm 18:32, 39 </a:t>
            </a:r>
          </a:p>
          <a:p>
            <a:pPr>
              <a:spcBef>
                <a:spcPts val="600"/>
              </a:spcBef>
            </a:pPr>
            <a:r>
              <a:rPr lang="en-US" i="1" dirty="0"/>
              <a:t>God—clothes me with </a:t>
            </a:r>
            <a:r>
              <a:rPr lang="en-US" b="1" i="1" dirty="0">
                <a:solidFill>
                  <a:srgbClr val="FBC13C"/>
                </a:solidFill>
              </a:rPr>
              <a:t>strength</a:t>
            </a:r>
            <a:r>
              <a:rPr lang="en-US" i="1" dirty="0"/>
              <a:t> and makes my way perfect. ... You have clothed me with strength for battle.</a:t>
            </a:r>
          </a:p>
        </p:txBody>
      </p:sp>
    </p:spTree>
    <p:extLst>
      <p:ext uri="{BB962C8B-B14F-4D97-AF65-F5344CB8AC3E}">
        <p14:creationId xmlns:p14="http://schemas.microsoft.com/office/powerpoint/2010/main" val="2387440661"/>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5">
            <a:extLst>
              <a:ext uri="{FF2B5EF4-FFF2-40B4-BE49-F238E27FC236}">
                <a16:creationId xmlns:a16="http://schemas.microsoft.com/office/drawing/2014/main" id="{24789277-9EB5-4B32-AB51-4F3D4A2AFEA2}"/>
              </a:ext>
            </a:extLst>
          </p:cNvPr>
          <p:cNvSpPr txBox="1">
            <a:spLocks/>
          </p:cNvSpPr>
          <p:nvPr/>
        </p:nvSpPr>
        <p:spPr>
          <a:xfrm>
            <a:off x="112295" y="477188"/>
            <a:ext cx="12031578" cy="787628"/>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gn="ctr"/>
            <a:r>
              <a:rPr lang="en-US" sz="4800" dirty="0"/>
              <a:t>Our weapons are supernatural.</a:t>
            </a:r>
          </a:p>
        </p:txBody>
      </p:sp>
      <p:pic>
        <p:nvPicPr>
          <p:cNvPr id="4" name="Picture 3">
            <a:extLst>
              <a:ext uri="{FF2B5EF4-FFF2-40B4-BE49-F238E27FC236}">
                <a16:creationId xmlns:a16="http://schemas.microsoft.com/office/drawing/2014/main" id="{658203FF-1749-4FBD-B390-E39AF2296AE2}"/>
              </a:ext>
            </a:extLst>
          </p:cNvPr>
          <p:cNvPicPr>
            <a:picLocks noChangeAspect="1"/>
          </p:cNvPicPr>
          <p:nvPr/>
        </p:nvPicPr>
        <p:blipFill rotWithShape="1">
          <a:blip r:embed="rId4">
            <a:extLst>
              <a:ext uri="{28A0092B-C50C-407E-A947-70E740481C1C}">
                <a14:useLocalDpi xmlns:a14="http://schemas.microsoft.com/office/drawing/2010/main" val="0"/>
              </a:ext>
            </a:extLst>
          </a:blip>
          <a:srcRect r="146"/>
          <a:stretch/>
        </p:blipFill>
        <p:spPr>
          <a:xfrm>
            <a:off x="4930588" y="1553379"/>
            <a:ext cx="7261412" cy="5304621"/>
          </a:xfrm>
          <a:prstGeom prst="rect">
            <a:avLst/>
          </a:prstGeom>
        </p:spPr>
      </p:pic>
      <p:sp>
        <p:nvSpPr>
          <p:cNvPr id="2" name="Rectangle 1">
            <a:extLst>
              <a:ext uri="{FF2B5EF4-FFF2-40B4-BE49-F238E27FC236}">
                <a16:creationId xmlns:a16="http://schemas.microsoft.com/office/drawing/2014/main" id="{966F5556-AAC8-4AFE-AC2B-F183DF08144E}"/>
              </a:ext>
            </a:extLst>
          </p:cNvPr>
          <p:cNvSpPr/>
          <p:nvPr/>
        </p:nvSpPr>
        <p:spPr>
          <a:xfrm>
            <a:off x="1" y="1553378"/>
            <a:ext cx="4930588" cy="5304622"/>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6">
            <a:extLst>
              <a:ext uri="{FF2B5EF4-FFF2-40B4-BE49-F238E27FC236}">
                <a16:creationId xmlns:a16="http://schemas.microsoft.com/office/drawing/2014/main" id="{FB16E730-6ACD-45FB-93F4-66039840D2D1}"/>
              </a:ext>
            </a:extLst>
          </p:cNvPr>
          <p:cNvSpPr txBox="1">
            <a:spLocks/>
          </p:cNvSpPr>
          <p:nvPr/>
        </p:nvSpPr>
        <p:spPr>
          <a:xfrm>
            <a:off x="735111" y="2033132"/>
            <a:ext cx="3890684" cy="438219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1000"/>
              </a:spcBef>
            </a:pPr>
            <a:r>
              <a:rPr lang="en-US" sz="2400" b="1" i="1" dirty="0">
                <a:solidFill>
                  <a:srgbClr val="FBC13C"/>
                </a:solidFill>
              </a:rPr>
              <a:t>2 Corinthians 10:4-5 </a:t>
            </a:r>
          </a:p>
          <a:p>
            <a:pPr algn="r">
              <a:spcBef>
                <a:spcPts val="1000"/>
              </a:spcBef>
            </a:pPr>
            <a:r>
              <a:rPr lang="en-US" altLang="en-US" sz="2400" dirty="0"/>
              <a:t>For the weapons of our warfare are not of the flesh but have </a:t>
            </a:r>
            <a:r>
              <a:rPr lang="en-US" altLang="en-US" sz="2400" dirty="0">
                <a:solidFill>
                  <a:srgbClr val="A2F3FC"/>
                </a:solidFill>
              </a:rPr>
              <a:t>divine power to destroy strongholds</a:t>
            </a:r>
            <a:r>
              <a:rPr lang="en-US" altLang="en-US" sz="2400" dirty="0"/>
              <a:t>. </a:t>
            </a:r>
            <a:r>
              <a:rPr lang="en-US" altLang="en-US" sz="2400" b="1" dirty="0"/>
              <a:t> </a:t>
            </a:r>
            <a:r>
              <a:rPr lang="en-US" altLang="en-US" sz="2400" dirty="0"/>
              <a:t>We destroy arguments and every lofty opinion raised against the knowledge of God, and take every thought captive to obey Christ, </a:t>
            </a:r>
            <a:endParaRPr lang="en-US" sz="2400" i="1" dirty="0"/>
          </a:p>
        </p:txBody>
      </p:sp>
    </p:spTree>
    <p:extLst>
      <p:ext uri="{BB962C8B-B14F-4D97-AF65-F5344CB8AC3E}">
        <p14:creationId xmlns:p14="http://schemas.microsoft.com/office/powerpoint/2010/main" val="3020357061"/>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4DD338-3653-405C-892C-42071E9104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354BF5-EF5D-4E19-8834-A3C542353F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5A8444F9-A81B-43FA-B19B-1DEA5BF91F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2FCFA50-F47F-4C06-A0EB-0F5735EB73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C53EC58A-723D-4788-A46F-9F177968AC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62176087"/>
      </p:ext>
    </p:extLst>
  </p:cSld>
  <p:clrMapOvr>
    <a:masterClrMapping/>
  </p:clrMapOvr>
  <p:transition>
    <p:fade/>
    <p:sndAc>
      <p:stSnd>
        <p:snd r:embed="rId2" name="CLICK.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6">
            <a:extLst>
              <a:ext uri="{FF2B5EF4-FFF2-40B4-BE49-F238E27FC236}">
                <a16:creationId xmlns:a16="http://schemas.microsoft.com/office/drawing/2014/main" id="{FCF755A4-E039-4669-A671-3C1523D920FD}"/>
              </a:ext>
            </a:extLst>
          </p:cNvPr>
          <p:cNvSpPr txBox="1">
            <a:spLocks/>
          </p:cNvSpPr>
          <p:nvPr/>
        </p:nvSpPr>
        <p:spPr>
          <a:xfrm>
            <a:off x="1744193" y="3167321"/>
            <a:ext cx="9533408" cy="294941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900" dirty="0"/>
              <a:t>When we put on the full armor of God, we will discern and stand firm against the schemes of the devil.</a:t>
            </a:r>
          </a:p>
          <a:p>
            <a:pPr marL="285750" indent="-285750">
              <a:buFont typeface="Arial" panose="020B0604020202020204" pitchFamily="34" charset="0"/>
              <a:buChar char="•"/>
            </a:pPr>
            <a:r>
              <a:rPr lang="en-US" sz="2900" dirty="0"/>
              <a:t>What are the devil’s schemes or tactics that work in your life?</a:t>
            </a:r>
          </a:p>
          <a:p>
            <a:pPr marL="1027113" lvl="1" indent="-336550">
              <a:buClr>
                <a:schemeClr val="bg1"/>
              </a:buClr>
              <a:buFont typeface="Fira Sans" panose="020B0503050000020004" pitchFamily="34" charset="0"/>
              <a:buChar char="‒"/>
            </a:pPr>
            <a:r>
              <a:rPr lang="en-US" sz="2800" i="1" dirty="0"/>
              <a:t>Identify on scheme working against you now. </a:t>
            </a:r>
          </a:p>
        </p:txBody>
      </p:sp>
      <p:sp>
        <p:nvSpPr>
          <p:cNvPr id="6" name="Title 5">
            <a:extLst>
              <a:ext uri="{FF2B5EF4-FFF2-40B4-BE49-F238E27FC236}">
                <a16:creationId xmlns:a16="http://schemas.microsoft.com/office/drawing/2014/main" id="{B2FE2706-06DC-4E1F-9579-96E6820E678B}"/>
              </a:ext>
            </a:extLst>
          </p:cNvPr>
          <p:cNvSpPr>
            <a:spLocks noGrp="1"/>
          </p:cNvSpPr>
          <p:nvPr>
            <p:ph type="title"/>
          </p:nvPr>
        </p:nvSpPr>
        <p:spPr>
          <a:xfrm>
            <a:off x="1712561" y="921105"/>
            <a:ext cx="10078385" cy="1823214"/>
          </a:xfrm>
        </p:spPr>
        <p:txBody>
          <a:bodyPr>
            <a:noAutofit/>
          </a:bodyPr>
          <a:lstStyle/>
          <a:p>
            <a:pPr>
              <a:lnSpc>
                <a:spcPct val="100000"/>
              </a:lnSpc>
            </a:pPr>
            <a:r>
              <a:rPr lang="en-US" i="1" dirty="0"/>
              <a:t>Put on the full armor of God, so that you will be able to stand firm against the schemes of the devil</a:t>
            </a:r>
            <a:r>
              <a:rPr lang="en-US" dirty="0"/>
              <a:t>.  </a:t>
            </a:r>
            <a:r>
              <a:rPr lang="en-US" sz="2800" b="0" i="1" dirty="0"/>
              <a:t>(Ephesians 6:11)</a:t>
            </a:r>
          </a:p>
        </p:txBody>
      </p:sp>
    </p:spTree>
    <p:extLst>
      <p:ext uri="{BB962C8B-B14F-4D97-AF65-F5344CB8AC3E}">
        <p14:creationId xmlns:p14="http://schemas.microsoft.com/office/powerpoint/2010/main" val="2548617202"/>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6">
            <a:extLst>
              <a:ext uri="{FF2B5EF4-FFF2-40B4-BE49-F238E27FC236}">
                <a16:creationId xmlns:a16="http://schemas.microsoft.com/office/drawing/2014/main" id="{FCF755A4-E039-4669-A671-3C1523D920FD}"/>
              </a:ext>
            </a:extLst>
          </p:cNvPr>
          <p:cNvSpPr txBox="1">
            <a:spLocks/>
          </p:cNvSpPr>
          <p:nvPr/>
        </p:nvSpPr>
        <p:spPr>
          <a:xfrm>
            <a:off x="1744193" y="2397305"/>
            <a:ext cx="9533408" cy="268804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900" dirty="0"/>
              <a:t>Our non-enemies are flesh and blood:</a:t>
            </a:r>
          </a:p>
          <a:p>
            <a:pPr marL="1027113" lvl="1" indent="-336550">
              <a:buClr>
                <a:schemeClr val="bg1"/>
              </a:buClr>
              <a:buFont typeface="Fira Sans" panose="020B0503050000020004" pitchFamily="34" charset="0"/>
              <a:buChar char="‒"/>
            </a:pPr>
            <a:r>
              <a:rPr lang="en-US" i="1" dirty="0"/>
              <a:t>Spouses, boyfriend or girlfriend</a:t>
            </a:r>
          </a:p>
          <a:p>
            <a:pPr marL="1027113" lvl="1" indent="-336550">
              <a:buClr>
                <a:schemeClr val="bg1"/>
              </a:buClr>
              <a:buFont typeface="Fira Sans" panose="020B0503050000020004" pitchFamily="34" charset="0"/>
              <a:buChar char="‒"/>
            </a:pPr>
            <a:r>
              <a:rPr lang="en-US" i="1" dirty="0"/>
              <a:t>Children and step-children</a:t>
            </a:r>
          </a:p>
          <a:p>
            <a:pPr marL="1027113" lvl="1" indent="-336550">
              <a:buClr>
                <a:schemeClr val="bg1"/>
              </a:buClr>
              <a:buFont typeface="Fira Sans" panose="020B0503050000020004" pitchFamily="34" charset="0"/>
              <a:buChar char="‒"/>
            </a:pPr>
            <a:r>
              <a:rPr lang="en-US" i="1" dirty="0"/>
              <a:t>Relatives</a:t>
            </a:r>
          </a:p>
          <a:p>
            <a:pPr marL="1027113" lvl="1" indent="-336550">
              <a:buClr>
                <a:schemeClr val="bg1"/>
              </a:buClr>
              <a:buFont typeface="Fira Sans" panose="020B0503050000020004" pitchFamily="34" charset="0"/>
              <a:buChar char="‒"/>
            </a:pPr>
            <a:r>
              <a:rPr lang="en-US" i="1" dirty="0"/>
              <a:t>Boss</a:t>
            </a:r>
          </a:p>
          <a:p>
            <a:pPr marL="1027113" lvl="1" indent="-336550">
              <a:buClr>
                <a:schemeClr val="bg1"/>
              </a:buClr>
              <a:buFont typeface="Fira Sans" panose="020B0503050000020004" pitchFamily="34" charset="0"/>
              <a:buChar char="‒"/>
            </a:pPr>
            <a:r>
              <a:rPr lang="en-US" i="1" dirty="0"/>
              <a:t>Friends who betray you </a:t>
            </a:r>
          </a:p>
        </p:txBody>
      </p:sp>
      <p:sp>
        <p:nvSpPr>
          <p:cNvPr id="6" name="Title 5">
            <a:extLst>
              <a:ext uri="{FF2B5EF4-FFF2-40B4-BE49-F238E27FC236}">
                <a16:creationId xmlns:a16="http://schemas.microsoft.com/office/drawing/2014/main" id="{B2FE2706-06DC-4E1F-9579-96E6820E678B}"/>
              </a:ext>
            </a:extLst>
          </p:cNvPr>
          <p:cNvSpPr>
            <a:spLocks noGrp="1"/>
          </p:cNvSpPr>
          <p:nvPr>
            <p:ph type="title"/>
          </p:nvPr>
        </p:nvSpPr>
        <p:spPr>
          <a:xfrm>
            <a:off x="1712562" y="471929"/>
            <a:ext cx="8554386" cy="1823214"/>
          </a:xfrm>
        </p:spPr>
        <p:txBody>
          <a:bodyPr>
            <a:noAutofit/>
          </a:bodyPr>
          <a:lstStyle/>
          <a:p>
            <a:pPr>
              <a:lnSpc>
                <a:spcPct val="100000"/>
              </a:lnSpc>
            </a:pPr>
            <a:r>
              <a:rPr lang="en-US" i="1" dirty="0"/>
              <a:t>For our battle is not against flesh and blood, …</a:t>
            </a:r>
            <a:r>
              <a:rPr lang="en-US" dirty="0"/>
              <a:t>  </a:t>
            </a:r>
            <a:r>
              <a:rPr lang="en-US" sz="2800" b="0" i="1" dirty="0"/>
              <a:t>(Ephesians 6:12)</a:t>
            </a:r>
          </a:p>
        </p:txBody>
      </p:sp>
      <p:sp>
        <p:nvSpPr>
          <p:cNvPr id="4" name="Content Placeholder 6">
            <a:extLst>
              <a:ext uri="{FF2B5EF4-FFF2-40B4-BE49-F238E27FC236}">
                <a16:creationId xmlns:a16="http://schemas.microsoft.com/office/drawing/2014/main" id="{7BD9C2F5-B50C-4D1E-AC94-76DCEDB19073}"/>
              </a:ext>
            </a:extLst>
          </p:cNvPr>
          <p:cNvSpPr txBox="1">
            <a:spLocks/>
          </p:cNvSpPr>
          <p:nvPr/>
        </p:nvSpPr>
        <p:spPr>
          <a:xfrm>
            <a:off x="1744646" y="5149518"/>
            <a:ext cx="9917965" cy="137962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indent="-288925">
              <a:buFont typeface="Arial" panose="020B0604020202020204" pitchFamily="34" charset="0"/>
              <a:buChar char="•"/>
            </a:pPr>
            <a:r>
              <a:rPr lang="en-US" sz="2900" dirty="0"/>
              <a:t>How much time do we spend fighting in our own strength the wrong enemy and losing most of the time?</a:t>
            </a:r>
            <a:endParaRPr lang="en-US" sz="2800" i="1" dirty="0"/>
          </a:p>
        </p:txBody>
      </p:sp>
    </p:spTree>
    <p:extLst>
      <p:ext uri="{BB962C8B-B14F-4D97-AF65-F5344CB8AC3E}">
        <p14:creationId xmlns:p14="http://schemas.microsoft.com/office/powerpoint/2010/main" val="3365874735"/>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6">
            <a:extLst>
              <a:ext uri="{FF2B5EF4-FFF2-40B4-BE49-F238E27FC236}">
                <a16:creationId xmlns:a16="http://schemas.microsoft.com/office/drawing/2014/main" id="{FCF755A4-E039-4669-A671-3C1523D920FD}"/>
              </a:ext>
            </a:extLst>
          </p:cNvPr>
          <p:cNvSpPr txBox="1">
            <a:spLocks/>
          </p:cNvSpPr>
          <p:nvPr/>
        </p:nvSpPr>
        <p:spPr>
          <a:xfrm>
            <a:off x="1744193" y="3064041"/>
            <a:ext cx="9533408" cy="324050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sz="2900" b="1" dirty="0"/>
              <a:t>Satan’s military hierarchy:</a:t>
            </a:r>
          </a:p>
          <a:p>
            <a:pPr marL="285750" indent="-285750">
              <a:spcBef>
                <a:spcPts val="1200"/>
              </a:spcBef>
              <a:buFont typeface="Arial" panose="020B0604020202020204" pitchFamily="34" charset="0"/>
              <a:buChar char="•"/>
            </a:pPr>
            <a:r>
              <a:rPr lang="en-US" sz="2900" dirty="0"/>
              <a:t>Satan</a:t>
            </a:r>
          </a:p>
          <a:p>
            <a:pPr marL="285750" indent="-285750">
              <a:spcBef>
                <a:spcPts val="1200"/>
              </a:spcBef>
              <a:buFont typeface="Arial" panose="020B0604020202020204" pitchFamily="34" charset="0"/>
              <a:buChar char="•"/>
            </a:pPr>
            <a:r>
              <a:rPr lang="en-US" sz="2900" dirty="0"/>
              <a:t>Rulers, powers, principalities over nations</a:t>
            </a:r>
          </a:p>
          <a:p>
            <a:pPr marL="285750" indent="-285750">
              <a:spcBef>
                <a:spcPts val="1200"/>
              </a:spcBef>
              <a:buFont typeface="Arial" panose="020B0604020202020204" pitchFamily="34" charset="0"/>
              <a:buChar char="•"/>
            </a:pPr>
            <a:r>
              <a:rPr lang="en-US" sz="2900" dirty="0"/>
              <a:t>World forces over systems of evil</a:t>
            </a:r>
          </a:p>
          <a:p>
            <a:pPr marL="285750" indent="-285750">
              <a:spcBef>
                <a:spcPts val="1200"/>
              </a:spcBef>
              <a:buFont typeface="Arial" panose="020B0604020202020204" pitchFamily="34" charset="0"/>
              <a:buChar char="•"/>
            </a:pPr>
            <a:r>
              <a:rPr lang="en-US" sz="2900" dirty="0"/>
              <a:t>Forces of wickedness</a:t>
            </a:r>
          </a:p>
        </p:txBody>
      </p:sp>
      <p:sp>
        <p:nvSpPr>
          <p:cNvPr id="6" name="Title 5">
            <a:extLst>
              <a:ext uri="{FF2B5EF4-FFF2-40B4-BE49-F238E27FC236}">
                <a16:creationId xmlns:a16="http://schemas.microsoft.com/office/drawing/2014/main" id="{B2FE2706-06DC-4E1F-9579-96E6820E678B}"/>
              </a:ext>
            </a:extLst>
          </p:cNvPr>
          <p:cNvSpPr>
            <a:spLocks noGrp="1"/>
          </p:cNvSpPr>
          <p:nvPr>
            <p:ph type="title"/>
          </p:nvPr>
        </p:nvSpPr>
        <p:spPr>
          <a:xfrm>
            <a:off x="1712562" y="792768"/>
            <a:ext cx="9917964" cy="2052031"/>
          </a:xfrm>
        </p:spPr>
        <p:txBody>
          <a:bodyPr>
            <a:noAutofit/>
          </a:bodyPr>
          <a:lstStyle/>
          <a:p>
            <a:pPr>
              <a:lnSpc>
                <a:spcPct val="100000"/>
              </a:lnSpc>
              <a:spcBef>
                <a:spcPts val="600"/>
              </a:spcBef>
            </a:pPr>
            <a:r>
              <a:rPr lang="en-US" sz="3200" i="1" dirty="0"/>
              <a:t>But against the rulers, against the powers, against the world forces of this darkness, against the spiritual forces of wickedness in the heavenly places. </a:t>
            </a:r>
            <a:br>
              <a:rPr lang="en-US" i="1" dirty="0"/>
            </a:br>
            <a:r>
              <a:rPr lang="en-US" sz="2400" b="0" i="1" dirty="0"/>
              <a:t>(Ephesians 6:12b)</a:t>
            </a:r>
            <a:endParaRPr lang="en-US" sz="2800" b="0" i="1" dirty="0"/>
          </a:p>
        </p:txBody>
      </p:sp>
    </p:spTree>
    <p:extLst>
      <p:ext uri="{BB962C8B-B14F-4D97-AF65-F5344CB8AC3E}">
        <p14:creationId xmlns:p14="http://schemas.microsoft.com/office/powerpoint/2010/main" val="1581078551"/>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EBF6D5-7E1E-4F5D-8646-F4E67B87470C}"/>
              </a:ext>
            </a:extLst>
          </p:cNvPr>
          <p:cNvSpPr txBox="1"/>
          <p:nvPr/>
        </p:nvSpPr>
        <p:spPr>
          <a:xfrm>
            <a:off x="1940767" y="1743238"/>
            <a:ext cx="5850294" cy="523220"/>
          </a:xfrm>
          <a:prstGeom prst="rect">
            <a:avLst/>
          </a:prstGeom>
          <a:noFill/>
        </p:spPr>
        <p:txBody>
          <a:bodyPr wrap="square" rtlCol="0">
            <a:spAutoFit/>
          </a:bodyPr>
          <a:lstStyle/>
          <a:p>
            <a:r>
              <a:rPr lang="en-US" sz="2800" dirty="0">
                <a:latin typeface="Bree Serif" panose="02000503040000020004" pitchFamily="50" charset="0"/>
              </a:rPr>
              <a:t>Spiritual Warfare</a:t>
            </a:r>
          </a:p>
        </p:txBody>
      </p:sp>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5">
            <a:extLst>
              <a:ext uri="{FF2B5EF4-FFF2-40B4-BE49-F238E27FC236}">
                <a16:creationId xmlns:a16="http://schemas.microsoft.com/office/drawing/2014/main" id="{24789277-9EB5-4B32-AB51-4F3D4A2AFEA2}"/>
              </a:ext>
            </a:extLst>
          </p:cNvPr>
          <p:cNvSpPr txBox="1">
            <a:spLocks/>
          </p:cNvSpPr>
          <p:nvPr/>
        </p:nvSpPr>
        <p:spPr>
          <a:xfrm>
            <a:off x="0" y="534397"/>
            <a:ext cx="12191999" cy="1326488"/>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gn="ctr"/>
            <a:r>
              <a:rPr lang="en-US" dirty="0"/>
              <a:t>Our Adversary is not made of flesh and blood.</a:t>
            </a:r>
          </a:p>
          <a:p>
            <a:pPr algn="ctr"/>
            <a:r>
              <a:rPr lang="en-US" dirty="0"/>
              <a:t>Our true reality is in the unseen world.</a:t>
            </a:r>
          </a:p>
        </p:txBody>
      </p:sp>
      <p:pic>
        <p:nvPicPr>
          <p:cNvPr id="9" name="Picture 8">
            <a:extLst>
              <a:ext uri="{FF2B5EF4-FFF2-40B4-BE49-F238E27FC236}">
                <a16:creationId xmlns:a16="http://schemas.microsoft.com/office/drawing/2014/main" id="{3A05308B-7E96-4DB9-8869-C3D937D50E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18" r="518"/>
          <a:stretch/>
        </p:blipFill>
        <p:spPr>
          <a:xfrm>
            <a:off x="6095999" y="2001113"/>
            <a:ext cx="6096000" cy="4856887"/>
          </a:xfrm>
          <a:prstGeom prst="rect">
            <a:avLst/>
          </a:prstGeom>
        </p:spPr>
      </p:pic>
      <p:sp>
        <p:nvSpPr>
          <p:cNvPr id="2" name="Rectangle 1">
            <a:extLst>
              <a:ext uri="{FF2B5EF4-FFF2-40B4-BE49-F238E27FC236}">
                <a16:creationId xmlns:a16="http://schemas.microsoft.com/office/drawing/2014/main" id="{966F5556-AAC8-4AFE-AC2B-F183DF08144E}"/>
              </a:ext>
            </a:extLst>
          </p:cNvPr>
          <p:cNvSpPr/>
          <p:nvPr/>
        </p:nvSpPr>
        <p:spPr>
          <a:xfrm>
            <a:off x="1" y="2001113"/>
            <a:ext cx="7006727" cy="4856887"/>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1825D97F-ADF2-4E5F-991C-3D56631BAA75}"/>
              </a:ext>
            </a:extLst>
          </p:cNvPr>
          <p:cNvSpPr txBox="1">
            <a:spLocks/>
          </p:cNvSpPr>
          <p:nvPr/>
        </p:nvSpPr>
        <p:spPr>
          <a:xfrm>
            <a:off x="407621" y="2406686"/>
            <a:ext cx="6011668" cy="3916917"/>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200"/>
              </a:spcBef>
              <a:buNone/>
            </a:pPr>
            <a:r>
              <a:rPr lang="en-US" sz="3000" b="1" i="1" dirty="0">
                <a:solidFill>
                  <a:srgbClr val="FBC13C"/>
                </a:solidFill>
              </a:rPr>
              <a:t>1 Peter 5  (CJB)</a:t>
            </a:r>
          </a:p>
          <a:p>
            <a:pPr marL="0" indent="0" algn="r">
              <a:lnSpc>
                <a:spcPct val="110000"/>
              </a:lnSpc>
              <a:spcBef>
                <a:spcPts val="1200"/>
              </a:spcBef>
              <a:buNone/>
            </a:pPr>
            <a:r>
              <a:rPr lang="en-US" altLang="en-US" sz="3100" i="1" dirty="0"/>
              <a:t>Stay sober, stay alert! </a:t>
            </a:r>
            <a:br>
              <a:rPr lang="en-US" altLang="en-US" sz="3100" i="1" dirty="0"/>
            </a:br>
            <a:r>
              <a:rPr lang="en-US" altLang="en-US" sz="3100" i="1" dirty="0"/>
              <a:t>Your enemy, the </a:t>
            </a:r>
            <a:r>
              <a:rPr lang="en-US" altLang="en-US" sz="3100" i="1" dirty="0">
                <a:solidFill>
                  <a:srgbClr val="FBC13C"/>
                </a:solidFill>
              </a:rPr>
              <a:t>Adversary</a:t>
            </a:r>
            <a:r>
              <a:rPr lang="en-US" altLang="en-US" sz="3100" i="1" dirty="0"/>
              <a:t>, stalks about like a roaring lion looking for someone to devour.</a:t>
            </a:r>
          </a:p>
          <a:p>
            <a:pPr marL="0" indent="0" algn="r">
              <a:lnSpc>
                <a:spcPct val="110000"/>
              </a:lnSpc>
              <a:spcBef>
                <a:spcPts val="1200"/>
              </a:spcBef>
              <a:buNone/>
            </a:pPr>
            <a:r>
              <a:rPr lang="en-US" sz="3000" b="1" i="1" dirty="0">
                <a:solidFill>
                  <a:srgbClr val="FBC13C"/>
                </a:solidFill>
              </a:rPr>
              <a:t>Isaiah 14:12-15</a:t>
            </a:r>
          </a:p>
          <a:p>
            <a:pPr marL="0" indent="0" algn="r">
              <a:lnSpc>
                <a:spcPct val="110000"/>
              </a:lnSpc>
              <a:spcBef>
                <a:spcPts val="1200"/>
              </a:spcBef>
              <a:buNone/>
            </a:pPr>
            <a:r>
              <a:rPr lang="en-US" sz="3000" b="1" i="1" dirty="0">
                <a:solidFill>
                  <a:srgbClr val="FBC13C"/>
                </a:solidFill>
              </a:rPr>
              <a:t>Ezekiel 28:11-15</a:t>
            </a:r>
          </a:p>
          <a:p>
            <a:pPr marL="0" indent="0" algn="r">
              <a:lnSpc>
                <a:spcPct val="110000"/>
              </a:lnSpc>
              <a:buNone/>
            </a:pPr>
            <a:endParaRPr lang="en-US" sz="3000" i="1" dirty="0"/>
          </a:p>
        </p:txBody>
      </p:sp>
    </p:spTree>
    <p:extLst>
      <p:ext uri="{BB962C8B-B14F-4D97-AF65-F5344CB8AC3E}">
        <p14:creationId xmlns:p14="http://schemas.microsoft.com/office/powerpoint/2010/main" val="2582761764"/>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6">
            <a:extLst>
              <a:ext uri="{FF2B5EF4-FFF2-40B4-BE49-F238E27FC236}">
                <a16:creationId xmlns:a16="http://schemas.microsoft.com/office/drawing/2014/main" id="{FCF755A4-E039-4669-A671-3C1523D920FD}"/>
              </a:ext>
            </a:extLst>
          </p:cNvPr>
          <p:cNvSpPr txBox="1">
            <a:spLocks/>
          </p:cNvSpPr>
          <p:nvPr/>
        </p:nvSpPr>
        <p:spPr>
          <a:xfrm>
            <a:off x="1744192" y="2015068"/>
            <a:ext cx="9838207" cy="609600"/>
          </a:xfrm>
          <a:prstGeom prst="rect">
            <a:avLst/>
          </a:prstGeom>
        </p:spPr>
        <p:txBody>
          <a:bodyPr vert="horz" lIns="91440" tIns="45720" rIns="91440" bIns="45720" rtlCol="0">
            <a:normAutofit fontScale="92500"/>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b="1" dirty="0"/>
              <a:t>Satan’s kingdom is an </a:t>
            </a:r>
            <a:r>
              <a:rPr lang="en-US" b="1" dirty="0">
                <a:solidFill>
                  <a:srgbClr val="00B0F0"/>
                </a:solidFill>
              </a:rPr>
              <a:t>unseen</a:t>
            </a:r>
            <a:r>
              <a:rPr lang="en-US" b="1" dirty="0"/>
              <a:t> military hierarchy designed to:</a:t>
            </a:r>
          </a:p>
        </p:txBody>
      </p:sp>
      <p:sp>
        <p:nvSpPr>
          <p:cNvPr id="6" name="Title 5">
            <a:extLst>
              <a:ext uri="{FF2B5EF4-FFF2-40B4-BE49-F238E27FC236}">
                <a16:creationId xmlns:a16="http://schemas.microsoft.com/office/drawing/2014/main" id="{B2FE2706-06DC-4E1F-9579-96E6820E678B}"/>
              </a:ext>
            </a:extLst>
          </p:cNvPr>
          <p:cNvSpPr>
            <a:spLocks noGrp="1"/>
          </p:cNvSpPr>
          <p:nvPr>
            <p:ph type="title"/>
          </p:nvPr>
        </p:nvSpPr>
        <p:spPr>
          <a:xfrm>
            <a:off x="1712562" y="521836"/>
            <a:ext cx="9565039" cy="1290031"/>
          </a:xfrm>
        </p:spPr>
        <p:txBody>
          <a:bodyPr>
            <a:noAutofit/>
          </a:bodyPr>
          <a:lstStyle/>
          <a:p>
            <a:pPr>
              <a:lnSpc>
                <a:spcPct val="100000"/>
              </a:lnSpc>
            </a:pPr>
            <a:r>
              <a:rPr lang="en-US" sz="3500" i="1" dirty="0"/>
              <a:t>Our battle is against Satan and the demonic hosts of hell.  </a:t>
            </a:r>
            <a:r>
              <a:rPr lang="en-US" sz="2400" b="0" i="1" dirty="0"/>
              <a:t>(Ephesians 6:12)</a:t>
            </a:r>
            <a:endParaRPr lang="en-US" sz="2800" b="0" i="1" dirty="0"/>
          </a:p>
        </p:txBody>
      </p:sp>
      <p:sp>
        <p:nvSpPr>
          <p:cNvPr id="4" name="Content Placeholder 6">
            <a:extLst>
              <a:ext uri="{FF2B5EF4-FFF2-40B4-BE49-F238E27FC236}">
                <a16:creationId xmlns:a16="http://schemas.microsoft.com/office/drawing/2014/main" id="{E99442C4-DD40-4947-B255-5495299648B4}"/>
              </a:ext>
            </a:extLst>
          </p:cNvPr>
          <p:cNvSpPr txBox="1">
            <a:spLocks/>
          </p:cNvSpPr>
          <p:nvPr/>
        </p:nvSpPr>
        <p:spPr>
          <a:xfrm>
            <a:off x="1744193" y="2685166"/>
            <a:ext cx="10126074" cy="109625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spcBef>
                <a:spcPts val="1200"/>
              </a:spcBef>
              <a:buFont typeface="Arial" panose="020B0604020202020204" pitchFamily="34" charset="0"/>
              <a:buChar char="•"/>
            </a:pPr>
            <a:r>
              <a:rPr lang="en-US" sz="2600" dirty="0"/>
              <a:t>Keep the unbeliever from Christ  </a:t>
            </a:r>
            <a:r>
              <a:rPr lang="en-US" sz="2600" i="1" dirty="0">
                <a:solidFill>
                  <a:srgbClr val="FBC13C"/>
                </a:solidFill>
              </a:rPr>
              <a:t>(2 Corinthians 4:3-5)</a:t>
            </a:r>
          </a:p>
          <a:p>
            <a:pPr marL="285750" indent="-285750">
              <a:lnSpc>
                <a:spcPct val="110000"/>
              </a:lnSpc>
              <a:spcBef>
                <a:spcPts val="1200"/>
              </a:spcBef>
              <a:buFont typeface="Arial" panose="020B0604020202020204" pitchFamily="34" charset="0"/>
              <a:buChar char="•"/>
            </a:pPr>
            <a:r>
              <a:rPr lang="en-US" sz="2600" dirty="0"/>
              <a:t>Attack and defeat us as Christians using three major avenues:</a:t>
            </a:r>
          </a:p>
        </p:txBody>
      </p:sp>
      <p:sp>
        <p:nvSpPr>
          <p:cNvPr id="7" name="Content Placeholder 6">
            <a:extLst>
              <a:ext uri="{FF2B5EF4-FFF2-40B4-BE49-F238E27FC236}">
                <a16:creationId xmlns:a16="http://schemas.microsoft.com/office/drawing/2014/main" id="{A2E9C3A2-7708-44B4-8635-842C96437B8F}"/>
              </a:ext>
            </a:extLst>
          </p:cNvPr>
          <p:cNvSpPr txBox="1">
            <a:spLocks/>
          </p:cNvSpPr>
          <p:nvPr/>
        </p:nvSpPr>
        <p:spPr>
          <a:xfrm>
            <a:off x="1919906" y="3841923"/>
            <a:ext cx="10126074" cy="365099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4538" lvl="1" indent="-287338">
              <a:lnSpc>
                <a:spcPct val="100000"/>
              </a:lnSpc>
              <a:spcBef>
                <a:spcPts val="1200"/>
              </a:spcBef>
              <a:buClr>
                <a:schemeClr val="bg1"/>
              </a:buClr>
              <a:buFont typeface="+mj-lt"/>
              <a:buAutoNum type="arabicPeriod"/>
            </a:pPr>
            <a:r>
              <a:rPr lang="en-US" i="1" dirty="0"/>
              <a:t>The sinful appetites of the flesh — Victory is by the Cross  </a:t>
            </a:r>
            <a:br>
              <a:rPr lang="en-US" i="1" dirty="0"/>
            </a:br>
            <a:r>
              <a:rPr lang="en-US" i="1" dirty="0">
                <a:solidFill>
                  <a:srgbClr val="FBC13C"/>
                </a:solidFill>
              </a:rPr>
              <a:t>(Romans 6:6-7, Galatians 5:24)</a:t>
            </a:r>
          </a:p>
          <a:p>
            <a:pPr marL="744538" lvl="1" indent="-287338">
              <a:lnSpc>
                <a:spcPct val="100000"/>
              </a:lnSpc>
              <a:spcBef>
                <a:spcPts val="1200"/>
              </a:spcBef>
              <a:buClr>
                <a:schemeClr val="bg1"/>
              </a:buClr>
              <a:buFont typeface="+mj-lt"/>
              <a:buAutoNum type="arabicPeriod"/>
            </a:pPr>
            <a:r>
              <a:rPr lang="en-US" i="1" dirty="0"/>
              <a:t>The lusts for the things of the world — Victory is by the Cross </a:t>
            </a:r>
            <a:r>
              <a:rPr lang="en-US" i="1" dirty="0">
                <a:solidFill>
                  <a:srgbClr val="FBC13C"/>
                </a:solidFill>
              </a:rPr>
              <a:t>(Galatians 6:14)</a:t>
            </a:r>
          </a:p>
          <a:p>
            <a:pPr marL="744538" lvl="1" indent="-287338">
              <a:lnSpc>
                <a:spcPct val="100000"/>
              </a:lnSpc>
              <a:spcBef>
                <a:spcPts val="1200"/>
              </a:spcBef>
              <a:buClr>
                <a:schemeClr val="bg1"/>
              </a:buClr>
              <a:buFont typeface="+mj-lt"/>
              <a:buAutoNum type="arabicPeriod"/>
            </a:pPr>
            <a:r>
              <a:rPr lang="en-US" i="1" dirty="0"/>
              <a:t>The devil and demons — Victory is by using our divine weapons </a:t>
            </a:r>
            <a:r>
              <a:rPr lang="en-US" i="1" dirty="0">
                <a:solidFill>
                  <a:srgbClr val="FBC13C"/>
                </a:solidFill>
              </a:rPr>
              <a:t>(Ephesians 6:12-13; Revelation 12)</a:t>
            </a:r>
          </a:p>
        </p:txBody>
      </p:sp>
    </p:spTree>
    <p:extLst>
      <p:ext uri="{BB962C8B-B14F-4D97-AF65-F5344CB8AC3E}">
        <p14:creationId xmlns:p14="http://schemas.microsoft.com/office/powerpoint/2010/main" val="3183699503"/>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500"/>
                                        <p:tgtEl>
                                          <p:spTgt spid="7">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build="p"/>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6">
            <a:extLst>
              <a:ext uri="{FF2B5EF4-FFF2-40B4-BE49-F238E27FC236}">
                <a16:creationId xmlns:a16="http://schemas.microsoft.com/office/drawing/2014/main" id="{FCF755A4-E039-4669-A671-3C1523D920FD}"/>
              </a:ext>
            </a:extLst>
          </p:cNvPr>
          <p:cNvSpPr txBox="1">
            <a:spLocks/>
          </p:cNvSpPr>
          <p:nvPr/>
        </p:nvSpPr>
        <p:spPr>
          <a:xfrm>
            <a:off x="1744193" y="2727064"/>
            <a:ext cx="9533408" cy="235293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600"/>
              </a:spcBef>
              <a:buFont typeface="Arial" panose="020B0604020202020204" pitchFamily="34" charset="0"/>
              <a:buChar char="•"/>
            </a:pPr>
            <a:r>
              <a:rPr lang="en-US" sz="2900" b="1" dirty="0">
                <a:solidFill>
                  <a:srgbClr val="00B0F0"/>
                </a:solidFill>
              </a:rPr>
              <a:t>Take up </a:t>
            </a:r>
            <a:r>
              <a:rPr lang="en-US" sz="2900" dirty="0"/>
              <a:t>— to seize and put on armor in order</a:t>
            </a:r>
          </a:p>
          <a:p>
            <a:pPr marL="285750" indent="-285750">
              <a:spcBef>
                <a:spcPts val="600"/>
              </a:spcBef>
              <a:buFont typeface="Arial" panose="020B0604020202020204" pitchFamily="34" charset="0"/>
              <a:buChar char="•"/>
            </a:pPr>
            <a:r>
              <a:rPr lang="en-US" sz="2900" b="1" dirty="0">
                <a:solidFill>
                  <a:srgbClr val="00B0F0"/>
                </a:solidFill>
              </a:rPr>
              <a:t>Full armor </a:t>
            </a:r>
            <a:r>
              <a:rPr lang="en-US" sz="2900" dirty="0"/>
              <a:t>— every facet of Christ</a:t>
            </a:r>
          </a:p>
          <a:p>
            <a:pPr marL="285750" indent="-285750">
              <a:spcBef>
                <a:spcPts val="600"/>
              </a:spcBef>
              <a:buFont typeface="Arial" panose="020B0604020202020204" pitchFamily="34" charset="0"/>
              <a:buChar char="•"/>
            </a:pPr>
            <a:r>
              <a:rPr lang="en-US" sz="2900" b="1" dirty="0">
                <a:solidFill>
                  <a:srgbClr val="00B0F0"/>
                </a:solidFill>
              </a:rPr>
              <a:t>Evil days </a:t>
            </a:r>
            <a:r>
              <a:rPr lang="en-US" sz="2900" dirty="0"/>
              <a:t>— times of severe attack</a:t>
            </a:r>
          </a:p>
          <a:p>
            <a:pPr marL="863600" lvl="1" indent="-287338">
              <a:lnSpc>
                <a:spcPct val="100000"/>
              </a:lnSpc>
              <a:spcBef>
                <a:spcPts val="1000"/>
              </a:spcBef>
              <a:buClr>
                <a:schemeClr val="bg1"/>
              </a:buClr>
              <a:buFont typeface="Fira Sans" panose="020B0503050000020004" pitchFamily="34" charset="0"/>
              <a:buChar char="‒"/>
            </a:pPr>
            <a:r>
              <a:rPr lang="en-US" i="1" dirty="0"/>
              <a:t>Job stood firm in the evil days and was equipped to minister.</a:t>
            </a:r>
          </a:p>
          <a:p>
            <a:pPr marL="1027113" lvl="1" indent="-336550">
              <a:buClr>
                <a:schemeClr val="bg1"/>
              </a:buClr>
              <a:buFont typeface="Fira Sans" panose="020B0503050000020004" pitchFamily="34" charset="0"/>
              <a:buChar char="‒"/>
            </a:pPr>
            <a:endParaRPr lang="en-US" sz="2800" i="1" dirty="0"/>
          </a:p>
        </p:txBody>
      </p:sp>
      <p:sp>
        <p:nvSpPr>
          <p:cNvPr id="6" name="Title 5">
            <a:extLst>
              <a:ext uri="{FF2B5EF4-FFF2-40B4-BE49-F238E27FC236}">
                <a16:creationId xmlns:a16="http://schemas.microsoft.com/office/drawing/2014/main" id="{B2FE2706-06DC-4E1F-9579-96E6820E678B}"/>
              </a:ext>
            </a:extLst>
          </p:cNvPr>
          <p:cNvSpPr>
            <a:spLocks noGrp="1"/>
          </p:cNvSpPr>
          <p:nvPr>
            <p:ph type="title"/>
          </p:nvPr>
        </p:nvSpPr>
        <p:spPr>
          <a:xfrm>
            <a:off x="1712563" y="745067"/>
            <a:ext cx="9954504" cy="1795727"/>
          </a:xfrm>
        </p:spPr>
        <p:txBody>
          <a:bodyPr>
            <a:noAutofit/>
          </a:bodyPr>
          <a:lstStyle/>
          <a:p>
            <a:pPr>
              <a:lnSpc>
                <a:spcPct val="100000"/>
              </a:lnSpc>
            </a:pPr>
            <a:r>
              <a:rPr lang="en-US" sz="3200" i="1" dirty="0">
                <a:solidFill>
                  <a:schemeClr val="bg1"/>
                </a:solidFill>
              </a:rPr>
              <a:t>Take up </a:t>
            </a:r>
            <a:r>
              <a:rPr lang="en-US" sz="3200" i="1" dirty="0"/>
              <a:t>the </a:t>
            </a:r>
            <a:r>
              <a:rPr lang="en-US" sz="3200" i="1" dirty="0">
                <a:solidFill>
                  <a:schemeClr val="bg1"/>
                </a:solidFill>
              </a:rPr>
              <a:t>full armor </a:t>
            </a:r>
            <a:r>
              <a:rPr lang="en-US" sz="3200" i="1" dirty="0"/>
              <a:t>of God, that you may be able to resist in the </a:t>
            </a:r>
            <a:r>
              <a:rPr lang="en-US" sz="3200" i="1" dirty="0">
                <a:solidFill>
                  <a:schemeClr val="bg1"/>
                </a:solidFill>
              </a:rPr>
              <a:t>evil day</a:t>
            </a:r>
            <a:r>
              <a:rPr lang="en-US" sz="3200" i="1" dirty="0"/>
              <a:t>, having done everything, to stand firm</a:t>
            </a:r>
            <a:r>
              <a:rPr lang="en-US" sz="2800" i="1" dirty="0"/>
              <a:t>.  </a:t>
            </a:r>
            <a:r>
              <a:rPr lang="en-US" sz="2400" b="0" i="1" dirty="0"/>
              <a:t>(Ephesians 6:13)</a:t>
            </a:r>
            <a:endParaRPr lang="en-US" sz="2800" b="0" i="1" dirty="0"/>
          </a:p>
        </p:txBody>
      </p:sp>
      <p:sp>
        <p:nvSpPr>
          <p:cNvPr id="5" name="Content Placeholder 6">
            <a:extLst>
              <a:ext uri="{FF2B5EF4-FFF2-40B4-BE49-F238E27FC236}">
                <a16:creationId xmlns:a16="http://schemas.microsoft.com/office/drawing/2014/main" id="{CF25B86F-5A4D-472B-B632-969CD6C06432}"/>
              </a:ext>
            </a:extLst>
          </p:cNvPr>
          <p:cNvSpPr txBox="1">
            <a:spLocks/>
          </p:cNvSpPr>
          <p:nvPr/>
        </p:nvSpPr>
        <p:spPr>
          <a:xfrm>
            <a:off x="2006691" y="5080005"/>
            <a:ext cx="8695176" cy="54186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sz="3200" i="1" u="sng" dirty="0">
                <a:solidFill>
                  <a:srgbClr val="FBC13C"/>
                </a:solidFill>
              </a:rPr>
              <a:t>The warfare you face will serve God’s purpose.</a:t>
            </a:r>
            <a:endParaRPr lang="en-US" i="1" u="sng" dirty="0">
              <a:solidFill>
                <a:srgbClr val="FBC13C"/>
              </a:solidFill>
            </a:endParaRPr>
          </a:p>
        </p:txBody>
      </p:sp>
    </p:spTree>
    <p:extLst>
      <p:ext uri="{BB962C8B-B14F-4D97-AF65-F5344CB8AC3E}">
        <p14:creationId xmlns:p14="http://schemas.microsoft.com/office/powerpoint/2010/main" val="1777018682"/>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fade">
                                      <p:cBhvr>
                                        <p:cTn id="20" dur="500"/>
                                        <p:tgtEl>
                                          <p:spTgt spid="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2562" y="1197010"/>
            <a:ext cx="10357518" cy="872550"/>
          </a:xfrm>
        </p:spPr>
        <p:txBody>
          <a:bodyPr>
            <a:noAutofit/>
          </a:bodyPr>
          <a:lstStyle/>
          <a:p>
            <a:pPr>
              <a:lnSpc>
                <a:spcPct val="100000"/>
              </a:lnSpc>
            </a:pPr>
            <a:r>
              <a:rPr lang="en-US" sz="5400" dirty="0"/>
              <a:t>Put on the Lord Jesus Christ.</a:t>
            </a:r>
            <a:endParaRPr lang="en-US" sz="4400" b="0" dirty="0"/>
          </a:p>
        </p:txBody>
      </p:sp>
      <p:sp>
        <p:nvSpPr>
          <p:cNvPr id="4" name="Content Placeholder 6">
            <a:extLst>
              <a:ext uri="{FF2B5EF4-FFF2-40B4-BE49-F238E27FC236}">
                <a16:creationId xmlns:a16="http://schemas.microsoft.com/office/drawing/2014/main" id="{4488C15C-AD69-482E-A2EB-467A92DB6F96}"/>
              </a:ext>
            </a:extLst>
          </p:cNvPr>
          <p:cNvSpPr txBox="1">
            <a:spLocks/>
          </p:cNvSpPr>
          <p:nvPr/>
        </p:nvSpPr>
        <p:spPr>
          <a:xfrm>
            <a:off x="1766097" y="2624667"/>
            <a:ext cx="9458951" cy="366515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0"/>
              </a:spcBef>
            </a:pPr>
            <a:r>
              <a:rPr lang="en-US" sz="3400" b="1" i="1" dirty="0">
                <a:solidFill>
                  <a:srgbClr val="FBC13C"/>
                </a:solidFill>
              </a:rPr>
              <a:t>Romans 13:14</a:t>
            </a:r>
          </a:p>
          <a:p>
            <a:pPr>
              <a:spcBef>
                <a:spcPts val="1000"/>
              </a:spcBef>
            </a:pPr>
            <a:r>
              <a:rPr lang="en-US" sz="3400" i="1" dirty="0"/>
              <a:t>But put on the Lord Jesus Christ, and make no provision for the flesh, to gratify its desires.</a:t>
            </a:r>
          </a:p>
        </p:txBody>
      </p:sp>
    </p:spTree>
    <p:extLst>
      <p:ext uri="{BB962C8B-B14F-4D97-AF65-F5344CB8AC3E}">
        <p14:creationId xmlns:p14="http://schemas.microsoft.com/office/powerpoint/2010/main" val="2997399334"/>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5">
            <a:extLst>
              <a:ext uri="{FF2B5EF4-FFF2-40B4-BE49-F238E27FC236}">
                <a16:creationId xmlns:a16="http://schemas.microsoft.com/office/drawing/2014/main" id="{24789277-9EB5-4B32-AB51-4F3D4A2AFEA2}"/>
              </a:ext>
            </a:extLst>
          </p:cNvPr>
          <p:cNvSpPr txBox="1">
            <a:spLocks/>
          </p:cNvSpPr>
          <p:nvPr/>
        </p:nvSpPr>
        <p:spPr>
          <a:xfrm>
            <a:off x="795867" y="569876"/>
            <a:ext cx="10481734" cy="1411324"/>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gn="ctr">
              <a:lnSpc>
                <a:spcPct val="100000"/>
              </a:lnSpc>
            </a:pPr>
            <a:r>
              <a:rPr lang="en-US" sz="3800" dirty="0"/>
              <a:t>We will be able to resist and stand firm in the </a:t>
            </a:r>
            <a:r>
              <a:rPr lang="en-US" sz="3800" dirty="0">
                <a:solidFill>
                  <a:schemeClr val="bg1"/>
                </a:solidFill>
              </a:rPr>
              <a:t>evil day </a:t>
            </a:r>
            <a:r>
              <a:rPr lang="en-US" sz="3800" dirty="0"/>
              <a:t>when we wear the full armor of God.</a:t>
            </a:r>
          </a:p>
        </p:txBody>
      </p:sp>
      <p:sp>
        <p:nvSpPr>
          <p:cNvPr id="2" name="Rectangle 1">
            <a:extLst>
              <a:ext uri="{FF2B5EF4-FFF2-40B4-BE49-F238E27FC236}">
                <a16:creationId xmlns:a16="http://schemas.microsoft.com/office/drawing/2014/main" id="{966F5556-AAC8-4AFE-AC2B-F183DF08144E}"/>
              </a:ext>
            </a:extLst>
          </p:cNvPr>
          <p:cNvSpPr/>
          <p:nvPr/>
        </p:nvSpPr>
        <p:spPr>
          <a:xfrm>
            <a:off x="5537200" y="2048932"/>
            <a:ext cx="6654799" cy="4809068"/>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1825D97F-ADF2-4E5F-991C-3D56631BAA75}"/>
              </a:ext>
            </a:extLst>
          </p:cNvPr>
          <p:cNvSpPr txBox="1">
            <a:spLocks/>
          </p:cNvSpPr>
          <p:nvPr/>
        </p:nvSpPr>
        <p:spPr>
          <a:xfrm>
            <a:off x="6112938" y="2674885"/>
            <a:ext cx="5317064" cy="3844449"/>
          </a:xfrm>
          <a:prstGeom prst="rect">
            <a:avLst/>
          </a:prstGeom>
        </p:spPr>
        <p:txBody>
          <a:bodyPr>
            <a:norm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600" b="1" dirty="0">
                <a:solidFill>
                  <a:srgbClr val="00B0F0"/>
                </a:solidFill>
              </a:rPr>
              <a:t>Warfare Principle:</a:t>
            </a:r>
          </a:p>
          <a:p>
            <a:pPr marL="0" indent="0">
              <a:lnSpc>
                <a:spcPct val="100000"/>
              </a:lnSpc>
              <a:buNone/>
            </a:pPr>
            <a:r>
              <a:rPr lang="en-US" altLang="en-US" sz="3600" dirty="0"/>
              <a:t>The putting on of every piece of the Armor helps us to stand in victory under demonic attack.</a:t>
            </a:r>
            <a:endParaRPr lang="en-US" sz="3600" dirty="0"/>
          </a:p>
        </p:txBody>
      </p:sp>
      <p:pic>
        <p:nvPicPr>
          <p:cNvPr id="4" name="Picture 3">
            <a:extLst>
              <a:ext uri="{FF2B5EF4-FFF2-40B4-BE49-F238E27FC236}">
                <a16:creationId xmlns:a16="http://schemas.microsoft.com/office/drawing/2014/main" id="{658203FF-1749-4FBD-B390-E39AF2296AE2}"/>
              </a:ext>
            </a:extLst>
          </p:cNvPr>
          <p:cNvPicPr>
            <a:picLocks noChangeAspect="1"/>
          </p:cNvPicPr>
          <p:nvPr/>
        </p:nvPicPr>
        <p:blipFill rotWithShape="1">
          <a:blip r:embed="rId4">
            <a:extLst>
              <a:ext uri="{28A0092B-C50C-407E-A947-70E740481C1C}">
                <a14:useLocalDpi xmlns:a14="http://schemas.microsoft.com/office/drawing/2010/main" val="0"/>
              </a:ext>
            </a:extLst>
          </a:blip>
          <a:srcRect l="26508" t="4698" r="-1040"/>
          <a:stretch/>
        </p:blipFill>
        <p:spPr>
          <a:xfrm>
            <a:off x="0" y="2048932"/>
            <a:ext cx="5680426" cy="4809068"/>
          </a:xfrm>
          <a:prstGeom prst="rect">
            <a:avLst/>
          </a:prstGeom>
        </p:spPr>
      </p:pic>
    </p:spTree>
    <p:extLst>
      <p:ext uri="{BB962C8B-B14F-4D97-AF65-F5344CB8AC3E}">
        <p14:creationId xmlns:p14="http://schemas.microsoft.com/office/powerpoint/2010/main" val="338647165"/>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EBF6D5-7E1E-4F5D-8646-F4E67B87470C}"/>
              </a:ext>
            </a:extLst>
          </p:cNvPr>
          <p:cNvSpPr txBox="1"/>
          <p:nvPr/>
        </p:nvSpPr>
        <p:spPr>
          <a:xfrm>
            <a:off x="1940767" y="1743238"/>
            <a:ext cx="5850294" cy="523220"/>
          </a:xfrm>
          <a:prstGeom prst="rect">
            <a:avLst/>
          </a:prstGeom>
          <a:noFill/>
        </p:spPr>
        <p:txBody>
          <a:bodyPr wrap="square" rtlCol="0">
            <a:spAutoFit/>
          </a:bodyPr>
          <a:lstStyle/>
          <a:p>
            <a:r>
              <a:rPr lang="en-US" sz="2800" dirty="0">
                <a:latin typeface="Bree Serif" panose="02000503040000020004" pitchFamily="50" charset="0"/>
              </a:rPr>
              <a:t>Spiritual Warfare</a:t>
            </a:r>
          </a:p>
        </p:txBody>
      </p:sp>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58B73AF-5F90-4AC6-A1F4-DE2FC4E0C0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27" r="13821"/>
          <a:stretch/>
        </p:blipFill>
        <p:spPr>
          <a:xfrm>
            <a:off x="8170625" y="0"/>
            <a:ext cx="4021375" cy="6858000"/>
          </a:xfrm>
          <a:prstGeom prst="rect">
            <a:avLst/>
          </a:prstGeom>
        </p:spPr>
      </p:pic>
      <p:sp>
        <p:nvSpPr>
          <p:cNvPr id="7" name="Title 5">
            <a:extLst>
              <a:ext uri="{FF2B5EF4-FFF2-40B4-BE49-F238E27FC236}">
                <a16:creationId xmlns:a16="http://schemas.microsoft.com/office/drawing/2014/main" id="{9058429C-9CC3-4A64-ADB5-60BFB9A4B88A}"/>
              </a:ext>
            </a:extLst>
          </p:cNvPr>
          <p:cNvSpPr txBox="1">
            <a:spLocks/>
          </p:cNvSpPr>
          <p:nvPr/>
        </p:nvSpPr>
        <p:spPr>
          <a:xfrm>
            <a:off x="795867" y="673394"/>
            <a:ext cx="6995194" cy="775845"/>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4200" dirty="0"/>
              <a:t>7 Pieces of Spiritual Armor</a:t>
            </a:r>
          </a:p>
        </p:txBody>
      </p:sp>
      <p:sp>
        <p:nvSpPr>
          <p:cNvPr id="9" name="Content Placeholder 6">
            <a:extLst>
              <a:ext uri="{FF2B5EF4-FFF2-40B4-BE49-F238E27FC236}">
                <a16:creationId xmlns:a16="http://schemas.microsoft.com/office/drawing/2014/main" id="{3D55C38A-9E70-4310-ABD1-0C4AAA045F7E}"/>
              </a:ext>
            </a:extLst>
          </p:cNvPr>
          <p:cNvSpPr txBox="1">
            <a:spLocks/>
          </p:cNvSpPr>
          <p:nvPr/>
        </p:nvSpPr>
        <p:spPr>
          <a:xfrm>
            <a:off x="795867" y="1668468"/>
            <a:ext cx="6781686" cy="453339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6875" indent="-396875">
              <a:spcBef>
                <a:spcPts val="1200"/>
              </a:spcBef>
              <a:buFont typeface="+mj-lt"/>
              <a:buAutoNum type="arabicPeriod"/>
            </a:pPr>
            <a:r>
              <a:rPr lang="en-US" dirty="0"/>
              <a:t>Belt of Truth</a:t>
            </a:r>
          </a:p>
          <a:p>
            <a:pPr marL="396875" indent="-396875">
              <a:spcBef>
                <a:spcPts val="1200"/>
              </a:spcBef>
              <a:buFont typeface="+mj-lt"/>
              <a:buAutoNum type="arabicPeriod"/>
            </a:pPr>
            <a:r>
              <a:rPr lang="en-US" dirty="0"/>
              <a:t>Breastplate of Righteousness</a:t>
            </a:r>
          </a:p>
          <a:p>
            <a:pPr marL="396875" indent="-396875">
              <a:spcBef>
                <a:spcPts val="1200"/>
              </a:spcBef>
              <a:buFont typeface="+mj-lt"/>
              <a:buAutoNum type="arabicPeriod"/>
            </a:pPr>
            <a:r>
              <a:rPr lang="en-US" dirty="0"/>
              <a:t>Feet sandaled and ready to go and proclaim the Gospel of Peace </a:t>
            </a:r>
          </a:p>
          <a:p>
            <a:pPr marL="396875" indent="-396875">
              <a:spcBef>
                <a:spcPts val="1200"/>
              </a:spcBef>
              <a:buFont typeface="+mj-lt"/>
              <a:buAutoNum type="arabicPeriod"/>
            </a:pPr>
            <a:r>
              <a:rPr lang="en-US" dirty="0"/>
              <a:t>Shield of Faith</a:t>
            </a:r>
          </a:p>
          <a:p>
            <a:pPr marL="396875" indent="-396875">
              <a:spcBef>
                <a:spcPts val="1200"/>
              </a:spcBef>
              <a:buFont typeface="+mj-lt"/>
              <a:buAutoNum type="arabicPeriod"/>
            </a:pPr>
            <a:r>
              <a:rPr lang="en-US" dirty="0"/>
              <a:t>Helmet of Salvation</a:t>
            </a:r>
          </a:p>
          <a:p>
            <a:pPr marL="396875" indent="-396875">
              <a:spcBef>
                <a:spcPts val="1200"/>
              </a:spcBef>
              <a:buFont typeface="+mj-lt"/>
              <a:buAutoNum type="arabicPeriod"/>
            </a:pPr>
            <a:r>
              <a:rPr lang="en-US" dirty="0"/>
              <a:t>Sword of the Spirit — the Word of God</a:t>
            </a:r>
          </a:p>
          <a:p>
            <a:pPr marL="396875" indent="-396875">
              <a:spcBef>
                <a:spcPts val="1200"/>
              </a:spcBef>
              <a:buFont typeface="+mj-lt"/>
              <a:buAutoNum type="arabicPeriod"/>
            </a:pPr>
            <a:r>
              <a:rPr lang="en-US" dirty="0"/>
              <a:t>Prayer</a:t>
            </a:r>
          </a:p>
        </p:txBody>
      </p:sp>
    </p:spTree>
    <p:extLst>
      <p:ext uri="{BB962C8B-B14F-4D97-AF65-F5344CB8AC3E}">
        <p14:creationId xmlns:p14="http://schemas.microsoft.com/office/powerpoint/2010/main" val="725534267"/>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66F5556-AAC8-4AFE-AC2B-F183DF08144E}"/>
              </a:ext>
            </a:extLst>
          </p:cNvPr>
          <p:cNvSpPr/>
          <p:nvPr/>
        </p:nvSpPr>
        <p:spPr>
          <a:xfrm>
            <a:off x="0" y="2349061"/>
            <a:ext cx="12192000" cy="4508938"/>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1825D97F-ADF2-4E5F-991C-3D56631BAA75}"/>
              </a:ext>
            </a:extLst>
          </p:cNvPr>
          <p:cNvSpPr txBox="1">
            <a:spLocks/>
          </p:cNvSpPr>
          <p:nvPr/>
        </p:nvSpPr>
        <p:spPr>
          <a:xfrm>
            <a:off x="4605582" y="2825385"/>
            <a:ext cx="6871702" cy="2626510"/>
          </a:xfrm>
          <a:prstGeom prst="rect">
            <a:avLst/>
          </a:prstGeom>
        </p:spPr>
        <p:txBody>
          <a:bodyPr>
            <a:norm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3000" b="1" dirty="0">
                <a:solidFill>
                  <a:srgbClr val="00B0F0"/>
                </a:solidFill>
              </a:rPr>
              <a:t>PURPOSE:</a:t>
            </a:r>
          </a:p>
          <a:p>
            <a:pPr>
              <a:lnSpc>
                <a:spcPct val="100000"/>
              </a:lnSpc>
              <a:spcBef>
                <a:spcPts val="600"/>
              </a:spcBef>
            </a:pPr>
            <a:r>
              <a:rPr lang="en-US" sz="3000" dirty="0"/>
              <a:t>To stand in military position</a:t>
            </a:r>
          </a:p>
          <a:p>
            <a:pPr>
              <a:lnSpc>
                <a:spcPct val="100000"/>
              </a:lnSpc>
              <a:spcBef>
                <a:spcPts val="600"/>
              </a:spcBef>
            </a:pPr>
            <a:r>
              <a:rPr lang="en-US" sz="3000" dirty="0"/>
              <a:t>Protect us from enemy lies</a:t>
            </a:r>
          </a:p>
          <a:p>
            <a:pPr>
              <a:lnSpc>
                <a:spcPct val="100000"/>
              </a:lnSpc>
              <a:spcBef>
                <a:spcPts val="600"/>
              </a:spcBef>
            </a:pPr>
            <a:r>
              <a:rPr lang="en-US" sz="3000" dirty="0"/>
              <a:t>Defeat demonic lies with truth</a:t>
            </a:r>
          </a:p>
        </p:txBody>
      </p:sp>
      <p:sp>
        <p:nvSpPr>
          <p:cNvPr id="10" name="Title 5">
            <a:extLst>
              <a:ext uri="{FF2B5EF4-FFF2-40B4-BE49-F238E27FC236}">
                <a16:creationId xmlns:a16="http://schemas.microsoft.com/office/drawing/2014/main" id="{7C3AB42E-D4AD-417E-A6E2-A5CAFCD5580D}"/>
              </a:ext>
            </a:extLst>
          </p:cNvPr>
          <p:cNvSpPr txBox="1">
            <a:spLocks/>
          </p:cNvSpPr>
          <p:nvPr/>
        </p:nvSpPr>
        <p:spPr>
          <a:xfrm>
            <a:off x="776377" y="451767"/>
            <a:ext cx="10890690" cy="1215809"/>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3600" i="1" dirty="0"/>
              <a:t>Therefore, stand! </a:t>
            </a:r>
            <a:br>
              <a:rPr lang="en-US" sz="3600" i="1" dirty="0"/>
            </a:br>
            <a:r>
              <a:rPr lang="en-US" sz="3600" i="1" dirty="0"/>
              <a:t>Have the </a:t>
            </a:r>
            <a:r>
              <a:rPr lang="en-US" sz="3600" i="1" dirty="0">
                <a:solidFill>
                  <a:schemeClr val="bg1"/>
                </a:solidFill>
              </a:rPr>
              <a:t>belt of truth </a:t>
            </a:r>
            <a:r>
              <a:rPr lang="en-US" sz="3600" i="1" dirty="0"/>
              <a:t>buckled around your waist. </a:t>
            </a:r>
            <a:endParaRPr lang="en-US" sz="2800" b="0" i="1" dirty="0"/>
          </a:p>
        </p:txBody>
      </p:sp>
      <p:sp>
        <p:nvSpPr>
          <p:cNvPr id="11" name="Content Placeholder 6">
            <a:extLst>
              <a:ext uri="{FF2B5EF4-FFF2-40B4-BE49-F238E27FC236}">
                <a16:creationId xmlns:a16="http://schemas.microsoft.com/office/drawing/2014/main" id="{A1B79260-3F44-49B5-9C74-5AF9BFCF5330}"/>
              </a:ext>
            </a:extLst>
          </p:cNvPr>
          <p:cNvSpPr txBox="1">
            <a:spLocks/>
          </p:cNvSpPr>
          <p:nvPr/>
        </p:nvSpPr>
        <p:spPr>
          <a:xfrm>
            <a:off x="4602705" y="5227608"/>
            <a:ext cx="6871702" cy="948906"/>
          </a:xfrm>
          <a:prstGeom prst="rect">
            <a:avLst/>
          </a:prstGeom>
        </p:spPr>
        <p:txBody>
          <a:bodyPr>
            <a:norm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spcBef>
                <a:spcPts val="1200"/>
              </a:spcBef>
              <a:buNone/>
            </a:pPr>
            <a:r>
              <a:rPr lang="en-US" sz="2400" i="1" dirty="0">
                <a:solidFill>
                  <a:srgbClr val="00B0F0"/>
                </a:solidFill>
              </a:rPr>
              <a:t>Jesus answered, “I am the way, the truth, and the life. The only way to the Father is through me.” </a:t>
            </a:r>
          </a:p>
        </p:txBody>
      </p:sp>
      <p:sp>
        <p:nvSpPr>
          <p:cNvPr id="12" name="Title 5">
            <a:extLst>
              <a:ext uri="{FF2B5EF4-FFF2-40B4-BE49-F238E27FC236}">
                <a16:creationId xmlns:a16="http://schemas.microsoft.com/office/drawing/2014/main" id="{A6E882A3-40D1-4026-ADB5-6B13D9063BEB}"/>
              </a:ext>
            </a:extLst>
          </p:cNvPr>
          <p:cNvSpPr txBox="1">
            <a:spLocks/>
          </p:cNvSpPr>
          <p:nvPr/>
        </p:nvSpPr>
        <p:spPr>
          <a:xfrm>
            <a:off x="818230" y="1643645"/>
            <a:ext cx="3477724" cy="577891"/>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2400" b="0" i="1" dirty="0"/>
              <a:t>(Ephesians 6:14)</a:t>
            </a:r>
            <a:endParaRPr lang="en-US" sz="2800" b="0" i="1" dirty="0"/>
          </a:p>
        </p:txBody>
      </p:sp>
      <p:pic>
        <p:nvPicPr>
          <p:cNvPr id="6" name="Picture 5">
            <a:extLst>
              <a:ext uri="{FF2B5EF4-FFF2-40B4-BE49-F238E27FC236}">
                <a16:creationId xmlns:a16="http://schemas.microsoft.com/office/drawing/2014/main" id="{B0E4216C-5BEA-43F1-851A-C9FBF82BE8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94" t="26123" b="6862"/>
          <a:stretch/>
        </p:blipFill>
        <p:spPr>
          <a:xfrm>
            <a:off x="-1" y="2349060"/>
            <a:ext cx="4230475" cy="4508938"/>
          </a:xfrm>
          <a:prstGeom prst="rect">
            <a:avLst/>
          </a:prstGeom>
        </p:spPr>
      </p:pic>
    </p:spTree>
    <p:extLst>
      <p:ext uri="{BB962C8B-B14F-4D97-AF65-F5344CB8AC3E}">
        <p14:creationId xmlns:p14="http://schemas.microsoft.com/office/powerpoint/2010/main" val="1810084075"/>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5">
            <a:extLst>
              <a:ext uri="{FF2B5EF4-FFF2-40B4-BE49-F238E27FC236}">
                <a16:creationId xmlns:a16="http://schemas.microsoft.com/office/drawing/2014/main" id="{24789277-9EB5-4B32-AB51-4F3D4A2AFEA2}"/>
              </a:ext>
            </a:extLst>
          </p:cNvPr>
          <p:cNvSpPr txBox="1">
            <a:spLocks/>
          </p:cNvSpPr>
          <p:nvPr/>
        </p:nvSpPr>
        <p:spPr>
          <a:xfrm>
            <a:off x="0" y="637608"/>
            <a:ext cx="12191999" cy="787628"/>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gn="ctr"/>
            <a:r>
              <a:rPr lang="en-US" sz="3600" dirty="0"/>
              <a:t>Commander’s Orders:  Put on Full Body Armor of God</a:t>
            </a:r>
          </a:p>
        </p:txBody>
      </p:sp>
      <p:pic>
        <p:nvPicPr>
          <p:cNvPr id="4" name="Picture 3">
            <a:extLst>
              <a:ext uri="{FF2B5EF4-FFF2-40B4-BE49-F238E27FC236}">
                <a16:creationId xmlns:a16="http://schemas.microsoft.com/office/drawing/2014/main" id="{658203FF-1749-4FBD-B390-E39AF2296AE2}"/>
              </a:ext>
            </a:extLst>
          </p:cNvPr>
          <p:cNvPicPr>
            <a:picLocks noChangeAspect="1"/>
          </p:cNvPicPr>
          <p:nvPr/>
        </p:nvPicPr>
        <p:blipFill rotWithShape="1">
          <a:blip r:embed="rId4">
            <a:extLst>
              <a:ext uri="{28A0092B-C50C-407E-A947-70E740481C1C}">
                <a14:useLocalDpi xmlns:a14="http://schemas.microsoft.com/office/drawing/2010/main" val="0"/>
              </a:ext>
            </a:extLst>
          </a:blip>
          <a:srcRect l="12028" r="16715"/>
          <a:stretch/>
        </p:blipFill>
        <p:spPr>
          <a:xfrm>
            <a:off x="0" y="1553378"/>
            <a:ext cx="6730902" cy="5304622"/>
          </a:xfrm>
          <a:prstGeom prst="rect">
            <a:avLst/>
          </a:prstGeom>
        </p:spPr>
      </p:pic>
      <p:sp>
        <p:nvSpPr>
          <p:cNvPr id="2" name="Rectangle 1">
            <a:extLst>
              <a:ext uri="{FF2B5EF4-FFF2-40B4-BE49-F238E27FC236}">
                <a16:creationId xmlns:a16="http://schemas.microsoft.com/office/drawing/2014/main" id="{966F5556-AAC8-4AFE-AC2B-F183DF08144E}"/>
              </a:ext>
            </a:extLst>
          </p:cNvPr>
          <p:cNvSpPr/>
          <p:nvPr/>
        </p:nvSpPr>
        <p:spPr>
          <a:xfrm>
            <a:off x="5739788" y="1553378"/>
            <a:ext cx="6452211" cy="5304622"/>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1825D97F-ADF2-4E5F-991C-3D56631BAA75}"/>
              </a:ext>
            </a:extLst>
          </p:cNvPr>
          <p:cNvSpPr txBox="1">
            <a:spLocks/>
          </p:cNvSpPr>
          <p:nvPr/>
        </p:nvSpPr>
        <p:spPr>
          <a:xfrm>
            <a:off x="6257580" y="2065284"/>
            <a:ext cx="4522716" cy="4508938"/>
          </a:xfrm>
          <a:prstGeom prst="rect">
            <a:avLst/>
          </a:prstGeom>
        </p:spPr>
        <p:txBody>
          <a:bodyPr>
            <a:norm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4000" b="1" dirty="0">
                <a:solidFill>
                  <a:srgbClr val="00B0F0"/>
                </a:solidFill>
              </a:rPr>
              <a:t>Warfare Principle:</a:t>
            </a:r>
          </a:p>
          <a:p>
            <a:pPr marL="0" indent="0">
              <a:lnSpc>
                <a:spcPct val="100000"/>
              </a:lnSpc>
              <a:buNone/>
            </a:pPr>
            <a:r>
              <a:rPr lang="en-US" sz="4000" dirty="0"/>
              <a:t>Armor on = </a:t>
            </a:r>
            <a:br>
              <a:rPr lang="en-US" sz="4000" dirty="0"/>
            </a:br>
            <a:r>
              <a:rPr lang="en-US" sz="4000" dirty="0"/>
              <a:t>we can discern and stand against the schemes of the devil.</a:t>
            </a:r>
          </a:p>
        </p:txBody>
      </p:sp>
    </p:spTree>
    <p:extLst>
      <p:ext uri="{BB962C8B-B14F-4D97-AF65-F5344CB8AC3E}">
        <p14:creationId xmlns:p14="http://schemas.microsoft.com/office/powerpoint/2010/main" val="1844044931"/>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66F5556-AAC8-4AFE-AC2B-F183DF08144E}"/>
              </a:ext>
            </a:extLst>
          </p:cNvPr>
          <p:cNvSpPr/>
          <p:nvPr/>
        </p:nvSpPr>
        <p:spPr>
          <a:xfrm>
            <a:off x="0" y="2349061"/>
            <a:ext cx="12192000" cy="4508938"/>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0E4216C-5BEA-43F1-851A-C9FBF82BE8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94" t="26123" b="6862"/>
          <a:stretch/>
        </p:blipFill>
        <p:spPr>
          <a:xfrm>
            <a:off x="-1" y="2349060"/>
            <a:ext cx="4230475" cy="4508938"/>
          </a:xfrm>
          <a:prstGeom prst="rect">
            <a:avLst/>
          </a:prstGeom>
        </p:spPr>
      </p:pic>
      <p:sp>
        <p:nvSpPr>
          <p:cNvPr id="9" name="Title 5">
            <a:extLst>
              <a:ext uri="{FF2B5EF4-FFF2-40B4-BE49-F238E27FC236}">
                <a16:creationId xmlns:a16="http://schemas.microsoft.com/office/drawing/2014/main" id="{3B386E5F-0C20-4947-9A51-7299ADDE1F6F}"/>
              </a:ext>
            </a:extLst>
          </p:cNvPr>
          <p:cNvSpPr txBox="1">
            <a:spLocks/>
          </p:cNvSpPr>
          <p:nvPr/>
        </p:nvSpPr>
        <p:spPr>
          <a:xfrm>
            <a:off x="776377" y="715992"/>
            <a:ext cx="10890690" cy="986090"/>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5400" i="1" dirty="0"/>
              <a:t>Making Truth our Belt. </a:t>
            </a:r>
            <a:endParaRPr lang="en-US" sz="4400" b="0" i="1" dirty="0"/>
          </a:p>
        </p:txBody>
      </p:sp>
      <p:sp>
        <p:nvSpPr>
          <p:cNvPr id="13" name="Title 5">
            <a:extLst>
              <a:ext uri="{FF2B5EF4-FFF2-40B4-BE49-F238E27FC236}">
                <a16:creationId xmlns:a16="http://schemas.microsoft.com/office/drawing/2014/main" id="{802B767D-C456-4644-960C-9FF3A5295960}"/>
              </a:ext>
            </a:extLst>
          </p:cNvPr>
          <p:cNvSpPr txBox="1">
            <a:spLocks/>
          </p:cNvSpPr>
          <p:nvPr/>
        </p:nvSpPr>
        <p:spPr>
          <a:xfrm>
            <a:off x="818230" y="1643645"/>
            <a:ext cx="3477724" cy="577891"/>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2400" b="0" i="1" dirty="0"/>
              <a:t>(Ephesians 6:14)</a:t>
            </a:r>
            <a:endParaRPr lang="en-US" sz="2800" b="0" i="1" dirty="0"/>
          </a:p>
        </p:txBody>
      </p:sp>
      <p:sp>
        <p:nvSpPr>
          <p:cNvPr id="14" name="Content Placeholder 6">
            <a:extLst>
              <a:ext uri="{FF2B5EF4-FFF2-40B4-BE49-F238E27FC236}">
                <a16:creationId xmlns:a16="http://schemas.microsoft.com/office/drawing/2014/main" id="{9564E872-E496-4110-8288-F7465300535E}"/>
              </a:ext>
            </a:extLst>
          </p:cNvPr>
          <p:cNvSpPr txBox="1">
            <a:spLocks/>
          </p:cNvSpPr>
          <p:nvPr/>
        </p:nvSpPr>
        <p:spPr>
          <a:xfrm>
            <a:off x="4605582" y="2825384"/>
            <a:ext cx="6871702" cy="3816955"/>
          </a:xfrm>
          <a:prstGeom prst="rect">
            <a:avLst/>
          </a:prstGeom>
        </p:spPr>
        <p:txBody>
          <a:bodyPr>
            <a:norm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3000" b="1" dirty="0">
                <a:solidFill>
                  <a:srgbClr val="00B0F0"/>
                </a:solidFill>
              </a:rPr>
              <a:t>APPLICATION:</a:t>
            </a:r>
          </a:p>
          <a:p>
            <a:pPr>
              <a:lnSpc>
                <a:spcPct val="100000"/>
              </a:lnSpc>
              <a:spcBef>
                <a:spcPts val="1800"/>
              </a:spcBef>
            </a:pPr>
            <a:r>
              <a:rPr lang="en-US" sz="3000" i="1" dirty="0"/>
              <a:t>The belt of truth is activated when we take an unwavering stand on God’s Word in the face of lies.</a:t>
            </a:r>
          </a:p>
          <a:p>
            <a:pPr>
              <a:lnSpc>
                <a:spcPct val="100000"/>
              </a:lnSpc>
              <a:spcBef>
                <a:spcPts val="1800"/>
              </a:spcBef>
            </a:pPr>
            <a:r>
              <a:rPr lang="en-US" sz="3000" b="1" i="1" dirty="0">
                <a:solidFill>
                  <a:srgbClr val="FBC13C"/>
                </a:solidFill>
              </a:rPr>
              <a:t>Truth</a:t>
            </a:r>
            <a:r>
              <a:rPr lang="en-US" sz="3000" i="1" dirty="0"/>
              <a:t> — to walk in the Light with God and others in the Body of Christ.</a:t>
            </a:r>
          </a:p>
        </p:txBody>
      </p:sp>
    </p:spTree>
    <p:extLst>
      <p:ext uri="{BB962C8B-B14F-4D97-AF65-F5344CB8AC3E}">
        <p14:creationId xmlns:p14="http://schemas.microsoft.com/office/powerpoint/2010/main" val="1158442532"/>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712563" y="1880557"/>
            <a:ext cx="9329248" cy="4308431"/>
          </a:xfrm>
        </p:spPr>
        <p:txBody>
          <a:bodyPr>
            <a:normAutofit/>
          </a:bodyPr>
          <a:lstStyle/>
          <a:p>
            <a:pPr>
              <a:lnSpc>
                <a:spcPts val="3800"/>
              </a:lnSpc>
              <a:spcBef>
                <a:spcPts val="1200"/>
              </a:spcBef>
            </a:pPr>
            <a:r>
              <a:rPr lang="en-US" sz="3000" i="1" dirty="0"/>
              <a:t>This is the message we have heard from Him and announce to you, that </a:t>
            </a:r>
            <a:r>
              <a:rPr lang="en-US" sz="3000" i="1" dirty="0">
                <a:solidFill>
                  <a:srgbClr val="00B0F0"/>
                </a:solidFill>
              </a:rPr>
              <a:t>God is Light</a:t>
            </a:r>
            <a:r>
              <a:rPr lang="en-US" sz="3000" i="1" dirty="0"/>
              <a:t>, and in Him there is no darkness at all.  If we say that we have fellowship with Him and yet walk in the darkness, we lie and do not practice the truth;  but if we </a:t>
            </a:r>
            <a:r>
              <a:rPr lang="en-US" sz="3000" i="1" dirty="0">
                <a:solidFill>
                  <a:srgbClr val="00B0F0"/>
                </a:solidFill>
              </a:rPr>
              <a:t>walk in the Light as He Himself is in the Light</a:t>
            </a:r>
            <a:r>
              <a:rPr lang="en-US" sz="3000" i="1" dirty="0"/>
              <a:t>, we have fellowship with one another, and the blood of Jesus His Son cleanses us from all sin. </a:t>
            </a:r>
          </a:p>
        </p:txBody>
      </p:sp>
      <p:sp>
        <p:nvSpPr>
          <p:cNvPr id="3" name="Title 2">
            <a:extLst>
              <a:ext uri="{FF2B5EF4-FFF2-40B4-BE49-F238E27FC236}">
                <a16:creationId xmlns:a16="http://schemas.microsoft.com/office/drawing/2014/main" id="{45A5198A-8BCF-44CC-BAE2-E26F35194746}"/>
              </a:ext>
            </a:extLst>
          </p:cNvPr>
          <p:cNvSpPr>
            <a:spLocks noGrp="1"/>
          </p:cNvSpPr>
          <p:nvPr>
            <p:ph type="title"/>
          </p:nvPr>
        </p:nvSpPr>
        <p:spPr>
          <a:xfrm>
            <a:off x="1712562" y="884890"/>
            <a:ext cx="9641237" cy="954520"/>
          </a:xfrm>
        </p:spPr>
        <p:txBody>
          <a:bodyPr>
            <a:normAutofit/>
          </a:bodyPr>
          <a:lstStyle/>
          <a:p>
            <a:r>
              <a:rPr lang="en-US" sz="4400" i="1" dirty="0"/>
              <a:t>1 John 1:10</a:t>
            </a:r>
          </a:p>
        </p:txBody>
      </p:sp>
    </p:spTree>
    <p:extLst>
      <p:ext uri="{BB962C8B-B14F-4D97-AF65-F5344CB8AC3E}">
        <p14:creationId xmlns:p14="http://schemas.microsoft.com/office/powerpoint/2010/main" val="3914050057"/>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2562" y="568181"/>
            <a:ext cx="9839786" cy="1823214"/>
          </a:xfrm>
        </p:spPr>
        <p:txBody>
          <a:bodyPr>
            <a:noAutofit/>
          </a:bodyPr>
          <a:lstStyle/>
          <a:p>
            <a:pPr>
              <a:lnSpc>
                <a:spcPct val="100000"/>
              </a:lnSpc>
            </a:pPr>
            <a:r>
              <a:rPr lang="en-US" sz="5400" dirty="0"/>
              <a:t>The Weapon of Truth</a:t>
            </a:r>
            <a:endParaRPr lang="en-US" sz="4400" b="0" dirty="0"/>
          </a:p>
        </p:txBody>
      </p:sp>
      <p:sp>
        <p:nvSpPr>
          <p:cNvPr id="8" name="Content Placeholder 6">
            <a:extLst>
              <a:ext uri="{FF2B5EF4-FFF2-40B4-BE49-F238E27FC236}">
                <a16:creationId xmlns:a16="http://schemas.microsoft.com/office/drawing/2014/main" id="{4D32219C-A5DA-4BBA-82CA-46601F077432}"/>
              </a:ext>
            </a:extLst>
          </p:cNvPr>
          <p:cNvSpPr>
            <a:spLocks noGrp="1"/>
          </p:cNvSpPr>
          <p:nvPr>
            <p:ph idx="1"/>
          </p:nvPr>
        </p:nvSpPr>
        <p:spPr>
          <a:xfrm>
            <a:off x="1712564" y="2289223"/>
            <a:ext cx="9639798" cy="3648506"/>
          </a:xfrm>
        </p:spPr>
        <p:txBody>
          <a:bodyPr>
            <a:normAutofit/>
          </a:bodyPr>
          <a:lstStyle/>
          <a:p>
            <a:pPr>
              <a:spcBef>
                <a:spcPts val="1200"/>
              </a:spcBef>
            </a:pPr>
            <a:r>
              <a:rPr lang="en-US" sz="3200" b="1" i="1" dirty="0">
                <a:solidFill>
                  <a:srgbClr val="FBC13C"/>
                </a:solidFill>
              </a:rPr>
              <a:t>John 8:31-33</a:t>
            </a:r>
          </a:p>
          <a:p>
            <a:pPr>
              <a:spcBef>
                <a:spcPts val="1200"/>
              </a:spcBef>
            </a:pPr>
            <a:r>
              <a:rPr lang="en-US" sz="3200" i="1" dirty="0"/>
              <a:t>So Jesus was saying to those Jews who had believed Him, "If you continue in My Word, then you are truly disciples of Mine; and you will </a:t>
            </a:r>
            <a:r>
              <a:rPr lang="en-US" sz="3200" i="1" dirty="0">
                <a:solidFill>
                  <a:srgbClr val="00B0F0"/>
                </a:solidFill>
              </a:rPr>
              <a:t>know the truth</a:t>
            </a:r>
            <a:r>
              <a:rPr lang="en-US" sz="3200" i="1" dirty="0"/>
              <a:t>, and </a:t>
            </a:r>
            <a:r>
              <a:rPr lang="en-US" sz="3200" i="1" dirty="0">
                <a:solidFill>
                  <a:srgbClr val="00B0F0"/>
                </a:solidFill>
              </a:rPr>
              <a:t>the truth will make you free</a:t>
            </a:r>
            <a:r>
              <a:rPr lang="en-US" sz="3200" i="1" dirty="0"/>
              <a:t>." </a:t>
            </a:r>
          </a:p>
        </p:txBody>
      </p:sp>
    </p:spTree>
    <p:extLst>
      <p:ext uri="{BB962C8B-B14F-4D97-AF65-F5344CB8AC3E}">
        <p14:creationId xmlns:p14="http://schemas.microsoft.com/office/powerpoint/2010/main" val="385558313"/>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66F5556-AAC8-4AFE-AC2B-F183DF08144E}"/>
              </a:ext>
            </a:extLst>
          </p:cNvPr>
          <p:cNvSpPr/>
          <p:nvPr/>
        </p:nvSpPr>
        <p:spPr>
          <a:xfrm>
            <a:off x="0" y="2169777"/>
            <a:ext cx="12192000" cy="4688222"/>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1825D97F-ADF2-4E5F-991C-3D56631BAA75}"/>
              </a:ext>
            </a:extLst>
          </p:cNvPr>
          <p:cNvSpPr txBox="1">
            <a:spLocks/>
          </p:cNvSpPr>
          <p:nvPr/>
        </p:nvSpPr>
        <p:spPr>
          <a:xfrm>
            <a:off x="5019648" y="2639683"/>
            <a:ext cx="6729529" cy="3714791"/>
          </a:xfrm>
          <a:prstGeom prst="rect">
            <a:avLst/>
          </a:prstGeom>
        </p:spPr>
        <p:txBody>
          <a:bodyPr>
            <a:no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US" sz="2600" b="1" dirty="0">
                <a:solidFill>
                  <a:srgbClr val="00B0F0"/>
                </a:solidFill>
              </a:rPr>
              <a:t>PURPOSE:</a:t>
            </a:r>
          </a:p>
          <a:p>
            <a:pPr>
              <a:lnSpc>
                <a:spcPct val="100000"/>
              </a:lnSpc>
              <a:spcBef>
                <a:spcPts val="1200"/>
              </a:spcBef>
            </a:pPr>
            <a:r>
              <a:rPr lang="en-US" sz="2600" dirty="0"/>
              <a:t>Protect us from enemy accusations about our past sin by using guilt or shame.</a:t>
            </a:r>
          </a:p>
          <a:p>
            <a:pPr>
              <a:lnSpc>
                <a:spcPct val="100000"/>
              </a:lnSpc>
              <a:spcBef>
                <a:spcPts val="1200"/>
              </a:spcBef>
            </a:pPr>
            <a:r>
              <a:rPr lang="en-US" sz="2600" dirty="0"/>
              <a:t>Protect our heart.</a:t>
            </a:r>
          </a:p>
          <a:p>
            <a:pPr>
              <a:lnSpc>
                <a:spcPct val="100000"/>
              </a:lnSpc>
              <a:spcBef>
                <a:spcPts val="1200"/>
              </a:spcBef>
            </a:pPr>
            <a:r>
              <a:rPr lang="en-US" sz="2600" b="1" i="1" dirty="0">
                <a:solidFill>
                  <a:srgbClr val="FBC13C"/>
                </a:solidFill>
              </a:rPr>
              <a:t>Righteousness</a:t>
            </a:r>
            <a:r>
              <a:rPr lang="en-US" sz="2600" i="1" dirty="0"/>
              <a:t> — right standing before God because our sin debt was paid for and cancelled by our Lord Jesus Christ.</a:t>
            </a:r>
          </a:p>
        </p:txBody>
      </p:sp>
      <p:pic>
        <p:nvPicPr>
          <p:cNvPr id="9" name="Picture 6">
            <a:extLst>
              <a:ext uri="{FF2B5EF4-FFF2-40B4-BE49-F238E27FC236}">
                <a16:creationId xmlns:a16="http://schemas.microsoft.com/office/drawing/2014/main" id="{6ADDCDEF-B2C4-4703-9022-E54D95870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404" y="2349062"/>
            <a:ext cx="3164167" cy="4508939"/>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5">
            <a:extLst>
              <a:ext uri="{FF2B5EF4-FFF2-40B4-BE49-F238E27FC236}">
                <a16:creationId xmlns:a16="http://schemas.microsoft.com/office/drawing/2014/main" id="{7C3AB42E-D4AD-417E-A6E2-A5CAFCD5580D}"/>
              </a:ext>
            </a:extLst>
          </p:cNvPr>
          <p:cNvSpPr txBox="1">
            <a:spLocks/>
          </p:cNvSpPr>
          <p:nvPr/>
        </p:nvSpPr>
        <p:spPr>
          <a:xfrm>
            <a:off x="954403" y="451767"/>
            <a:ext cx="10712663" cy="1215809"/>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3600" i="1" dirty="0"/>
              <a:t>Stand, … </a:t>
            </a:r>
            <a:br>
              <a:rPr lang="en-US" sz="3600" i="1" dirty="0"/>
            </a:br>
            <a:r>
              <a:rPr lang="en-US" sz="3600" i="1" dirty="0"/>
              <a:t>with </a:t>
            </a:r>
            <a:r>
              <a:rPr lang="en-US" sz="3600" i="1" dirty="0">
                <a:solidFill>
                  <a:schemeClr val="bg1"/>
                </a:solidFill>
              </a:rPr>
              <a:t>righteousness</a:t>
            </a:r>
            <a:r>
              <a:rPr lang="en-US" sz="3600" i="1" dirty="0"/>
              <a:t> like armor on your chest, … </a:t>
            </a:r>
            <a:endParaRPr lang="en-US" sz="2800" b="0" i="1" dirty="0"/>
          </a:p>
        </p:txBody>
      </p:sp>
      <p:sp>
        <p:nvSpPr>
          <p:cNvPr id="12" name="Title 5">
            <a:extLst>
              <a:ext uri="{FF2B5EF4-FFF2-40B4-BE49-F238E27FC236}">
                <a16:creationId xmlns:a16="http://schemas.microsoft.com/office/drawing/2014/main" id="{A6E882A3-40D1-4026-ADB5-6B13D9063BEB}"/>
              </a:ext>
            </a:extLst>
          </p:cNvPr>
          <p:cNvSpPr txBox="1">
            <a:spLocks/>
          </p:cNvSpPr>
          <p:nvPr/>
        </p:nvSpPr>
        <p:spPr>
          <a:xfrm>
            <a:off x="973505" y="1591886"/>
            <a:ext cx="3477724" cy="577891"/>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2400" b="0" i="1" dirty="0"/>
              <a:t>(Ephesians 6:14)</a:t>
            </a:r>
            <a:endParaRPr lang="en-US" sz="2800" b="0" i="1" dirty="0"/>
          </a:p>
        </p:txBody>
      </p:sp>
      <p:pic>
        <p:nvPicPr>
          <p:cNvPr id="4" name="Picture 3">
            <a:extLst>
              <a:ext uri="{FF2B5EF4-FFF2-40B4-BE49-F238E27FC236}">
                <a16:creationId xmlns:a16="http://schemas.microsoft.com/office/drawing/2014/main" id="{C9D79F5A-E93E-4326-BBDE-3227517268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61" t="29183" r="42316"/>
          <a:stretch/>
        </p:blipFill>
        <p:spPr>
          <a:xfrm>
            <a:off x="0" y="2169776"/>
            <a:ext cx="4627084" cy="4688224"/>
          </a:xfrm>
          <a:prstGeom prst="rect">
            <a:avLst/>
          </a:prstGeom>
        </p:spPr>
      </p:pic>
    </p:spTree>
    <p:extLst>
      <p:ext uri="{BB962C8B-B14F-4D97-AF65-F5344CB8AC3E}">
        <p14:creationId xmlns:p14="http://schemas.microsoft.com/office/powerpoint/2010/main" val="2348009029"/>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66F5556-AAC8-4AFE-AC2B-F183DF08144E}"/>
              </a:ext>
            </a:extLst>
          </p:cNvPr>
          <p:cNvSpPr/>
          <p:nvPr/>
        </p:nvSpPr>
        <p:spPr>
          <a:xfrm>
            <a:off x="0" y="2169777"/>
            <a:ext cx="12192000" cy="4688222"/>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a:extLst>
              <a:ext uri="{FF2B5EF4-FFF2-40B4-BE49-F238E27FC236}">
                <a16:creationId xmlns:a16="http://schemas.microsoft.com/office/drawing/2014/main" id="{6ADDCDEF-B2C4-4703-9022-E54D95870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404" y="2349062"/>
            <a:ext cx="3164167" cy="4508939"/>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5">
            <a:extLst>
              <a:ext uri="{FF2B5EF4-FFF2-40B4-BE49-F238E27FC236}">
                <a16:creationId xmlns:a16="http://schemas.microsoft.com/office/drawing/2014/main" id="{7C3AB42E-D4AD-417E-A6E2-A5CAFCD5580D}"/>
              </a:ext>
            </a:extLst>
          </p:cNvPr>
          <p:cNvSpPr txBox="1">
            <a:spLocks/>
          </p:cNvSpPr>
          <p:nvPr/>
        </p:nvSpPr>
        <p:spPr>
          <a:xfrm>
            <a:off x="954403" y="624295"/>
            <a:ext cx="10712663" cy="960834"/>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4800" i="1" dirty="0"/>
              <a:t>I receive Christ’s righteousness.</a:t>
            </a:r>
            <a:endParaRPr lang="en-US" b="0" i="1" dirty="0"/>
          </a:p>
        </p:txBody>
      </p:sp>
      <p:sp>
        <p:nvSpPr>
          <p:cNvPr id="12" name="Title 5">
            <a:extLst>
              <a:ext uri="{FF2B5EF4-FFF2-40B4-BE49-F238E27FC236}">
                <a16:creationId xmlns:a16="http://schemas.microsoft.com/office/drawing/2014/main" id="{A6E882A3-40D1-4026-ADB5-6B13D9063BEB}"/>
              </a:ext>
            </a:extLst>
          </p:cNvPr>
          <p:cNvSpPr txBox="1">
            <a:spLocks/>
          </p:cNvSpPr>
          <p:nvPr/>
        </p:nvSpPr>
        <p:spPr>
          <a:xfrm>
            <a:off x="973505" y="1419356"/>
            <a:ext cx="3477724" cy="577891"/>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2400" b="0" i="1" dirty="0"/>
              <a:t>(Ephesians 6:14)</a:t>
            </a:r>
            <a:endParaRPr lang="en-US" sz="2800" b="0" i="1" dirty="0"/>
          </a:p>
        </p:txBody>
      </p:sp>
      <p:pic>
        <p:nvPicPr>
          <p:cNvPr id="4" name="Picture 3">
            <a:extLst>
              <a:ext uri="{FF2B5EF4-FFF2-40B4-BE49-F238E27FC236}">
                <a16:creationId xmlns:a16="http://schemas.microsoft.com/office/drawing/2014/main" id="{C9D79F5A-E93E-4326-BBDE-3227517268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61" t="29183" r="42316"/>
          <a:stretch/>
        </p:blipFill>
        <p:spPr>
          <a:xfrm>
            <a:off x="0" y="2169776"/>
            <a:ext cx="4627084" cy="4688224"/>
          </a:xfrm>
          <a:prstGeom prst="rect">
            <a:avLst/>
          </a:prstGeom>
        </p:spPr>
      </p:pic>
      <p:sp>
        <p:nvSpPr>
          <p:cNvPr id="11" name="Content Placeholder 6">
            <a:extLst>
              <a:ext uri="{FF2B5EF4-FFF2-40B4-BE49-F238E27FC236}">
                <a16:creationId xmlns:a16="http://schemas.microsoft.com/office/drawing/2014/main" id="{E8A78279-6679-48E4-95B5-E40E56136351}"/>
              </a:ext>
            </a:extLst>
          </p:cNvPr>
          <p:cNvSpPr txBox="1">
            <a:spLocks/>
          </p:cNvSpPr>
          <p:nvPr/>
        </p:nvSpPr>
        <p:spPr>
          <a:xfrm>
            <a:off x="4951562" y="2634281"/>
            <a:ext cx="6400800" cy="3648506"/>
          </a:xfrm>
          <a:prstGeom prst="rect">
            <a:avLst/>
          </a:prstGeom>
        </p:spPr>
        <p:txBody>
          <a:bodyPr>
            <a:norm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00"/>
              </a:lnSpc>
              <a:spcBef>
                <a:spcPts val="1200"/>
              </a:spcBef>
              <a:buNone/>
            </a:pPr>
            <a:r>
              <a:rPr lang="en-US" sz="2700" b="1" i="1" dirty="0">
                <a:solidFill>
                  <a:srgbClr val="FBC13C"/>
                </a:solidFill>
              </a:rPr>
              <a:t>Philippians 3:8-9</a:t>
            </a:r>
          </a:p>
          <a:p>
            <a:pPr marL="0" indent="0">
              <a:lnSpc>
                <a:spcPts val="3500"/>
              </a:lnSpc>
              <a:spcBef>
                <a:spcPts val="1200"/>
              </a:spcBef>
              <a:buNone/>
            </a:pPr>
            <a:r>
              <a:rPr lang="en-US" sz="2700" i="1" dirty="0"/>
              <a:t>…that I may gain Christ, and may be found in Him, not having a righteousness of my own derived from the Law, but that which is through faith in Christ, the righteousness which comes from God on the basis of faith.</a:t>
            </a:r>
          </a:p>
        </p:txBody>
      </p:sp>
    </p:spTree>
    <p:extLst>
      <p:ext uri="{BB962C8B-B14F-4D97-AF65-F5344CB8AC3E}">
        <p14:creationId xmlns:p14="http://schemas.microsoft.com/office/powerpoint/2010/main" val="2228143686"/>
      </p:ext>
    </p:extLst>
  </p:cSld>
  <p:clrMapOvr>
    <a:masterClrMapping/>
  </p:clrMapOvr>
  <p:transition>
    <p:fade/>
    <p:sndAc>
      <p:stSnd>
        <p:snd r:embed="rId2" name="CLICK.WAV"/>
      </p:stSnd>
    </p:sndAc>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66F5556-AAC8-4AFE-AC2B-F183DF08144E}"/>
              </a:ext>
            </a:extLst>
          </p:cNvPr>
          <p:cNvSpPr/>
          <p:nvPr/>
        </p:nvSpPr>
        <p:spPr>
          <a:xfrm>
            <a:off x="0" y="2169777"/>
            <a:ext cx="12192000" cy="4688222"/>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a:extLst>
              <a:ext uri="{FF2B5EF4-FFF2-40B4-BE49-F238E27FC236}">
                <a16:creationId xmlns:a16="http://schemas.microsoft.com/office/drawing/2014/main" id="{6ADDCDEF-B2C4-4703-9022-E54D95870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404" y="2349062"/>
            <a:ext cx="3164167" cy="4508939"/>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5">
            <a:extLst>
              <a:ext uri="{FF2B5EF4-FFF2-40B4-BE49-F238E27FC236}">
                <a16:creationId xmlns:a16="http://schemas.microsoft.com/office/drawing/2014/main" id="{7C3AB42E-D4AD-417E-A6E2-A5CAFCD5580D}"/>
              </a:ext>
            </a:extLst>
          </p:cNvPr>
          <p:cNvSpPr txBox="1">
            <a:spLocks/>
          </p:cNvSpPr>
          <p:nvPr/>
        </p:nvSpPr>
        <p:spPr>
          <a:xfrm>
            <a:off x="954403" y="724619"/>
            <a:ext cx="10712663" cy="942957"/>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3900" i="1" dirty="0"/>
              <a:t>Activating the </a:t>
            </a:r>
            <a:r>
              <a:rPr lang="en-US" sz="3900" i="1" dirty="0">
                <a:solidFill>
                  <a:schemeClr val="bg1"/>
                </a:solidFill>
              </a:rPr>
              <a:t>“breastplate of righteousness”.</a:t>
            </a:r>
            <a:endParaRPr lang="en-US" sz="3900" b="0" i="1" dirty="0">
              <a:solidFill>
                <a:schemeClr val="bg1"/>
              </a:solidFill>
            </a:endParaRPr>
          </a:p>
        </p:txBody>
      </p:sp>
      <p:sp>
        <p:nvSpPr>
          <p:cNvPr id="12" name="Title 5">
            <a:extLst>
              <a:ext uri="{FF2B5EF4-FFF2-40B4-BE49-F238E27FC236}">
                <a16:creationId xmlns:a16="http://schemas.microsoft.com/office/drawing/2014/main" id="{A6E882A3-40D1-4026-ADB5-6B13D9063BEB}"/>
              </a:ext>
            </a:extLst>
          </p:cNvPr>
          <p:cNvSpPr txBox="1">
            <a:spLocks/>
          </p:cNvSpPr>
          <p:nvPr/>
        </p:nvSpPr>
        <p:spPr>
          <a:xfrm>
            <a:off x="973505" y="1419357"/>
            <a:ext cx="3477724" cy="577891"/>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2400" b="0" i="1" dirty="0"/>
              <a:t>(Ephesians 6:14)</a:t>
            </a:r>
            <a:endParaRPr lang="en-US" sz="2800" b="0" i="1" dirty="0"/>
          </a:p>
        </p:txBody>
      </p:sp>
      <p:pic>
        <p:nvPicPr>
          <p:cNvPr id="4" name="Picture 3">
            <a:extLst>
              <a:ext uri="{FF2B5EF4-FFF2-40B4-BE49-F238E27FC236}">
                <a16:creationId xmlns:a16="http://schemas.microsoft.com/office/drawing/2014/main" id="{C9D79F5A-E93E-4326-BBDE-3227517268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61" t="29183" r="42316"/>
          <a:stretch/>
        </p:blipFill>
        <p:spPr>
          <a:xfrm>
            <a:off x="0" y="2169776"/>
            <a:ext cx="4627084" cy="4688224"/>
          </a:xfrm>
          <a:prstGeom prst="rect">
            <a:avLst/>
          </a:prstGeom>
        </p:spPr>
      </p:pic>
      <p:sp>
        <p:nvSpPr>
          <p:cNvPr id="11" name="Content Placeholder 6">
            <a:extLst>
              <a:ext uri="{FF2B5EF4-FFF2-40B4-BE49-F238E27FC236}">
                <a16:creationId xmlns:a16="http://schemas.microsoft.com/office/drawing/2014/main" id="{6E4D0C0A-EE88-4433-88FD-42D963E4D148}"/>
              </a:ext>
            </a:extLst>
          </p:cNvPr>
          <p:cNvSpPr txBox="1">
            <a:spLocks/>
          </p:cNvSpPr>
          <p:nvPr/>
        </p:nvSpPr>
        <p:spPr>
          <a:xfrm>
            <a:off x="5036906" y="2704613"/>
            <a:ext cx="6200690" cy="3816955"/>
          </a:xfrm>
          <a:prstGeom prst="rect">
            <a:avLst/>
          </a:prstGeom>
        </p:spPr>
        <p:txBody>
          <a:bodyPr>
            <a:norm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3000" b="1" dirty="0">
                <a:solidFill>
                  <a:srgbClr val="00B0F0"/>
                </a:solidFill>
              </a:rPr>
              <a:t>APPLICATION:</a:t>
            </a:r>
          </a:p>
          <a:p>
            <a:pPr>
              <a:lnSpc>
                <a:spcPct val="100000"/>
              </a:lnSpc>
              <a:spcBef>
                <a:spcPts val="1800"/>
              </a:spcBef>
            </a:pPr>
            <a:r>
              <a:rPr lang="en-US" sz="3000" dirty="0"/>
              <a:t>When we purpose in our heart not to be defiled by sin, and we claim the righteousness of Christ as ours, we stand strong against Satan’s accusations.</a:t>
            </a:r>
          </a:p>
        </p:txBody>
      </p:sp>
    </p:spTree>
    <p:extLst>
      <p:ext uri="{BB962C8B-B14F-4D97-AF65-F5344CB8AC3E}">
        <p14:creationId xmlns:p14="http://schemas.microsoft.com/office/powerpoint/2010/main" val="2011701062"/>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66F5556-AAC8-4AFE-AC2B-F183DF08144E}"/>
              </a:ext>
            </a:extLst>
          </p:cNvPr>
          <p:cNvSpPr/>
          <p:nvPr/>
        </p:nvSpPr>
        <p:spPr>
          <a:xfrm>
            <a:off x="0" y="2169777"/>
            <a:ext cx="12192000" cy="4688222"/>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1825D97F-ADF2-4E5F-991C-3D56631BAA75}"/>
              </a:ext>
            </a:extLst>
          </p:cNvPr>
          <p:cNvSpPr txBox="1">
            <a:spLocks/>
          </p:cNvSpPr>
          <p:nvPr/>
        </p:nvSpPr>
        <p:spPr>
          <a:xfrm>
            <a:off x="5019649" y="2639683"/>
            <a:ext cx="6385414" cy="3714791"/>
          </a:xfrm>
          <a:prstGeom prst="rect">
            <a:avLst/>
          </a:prstGeom>
        </p:spPr>
        <p:txBody>
          <a:bodyPr>
            <a:no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US" sz="2600" b="1" dirty="0">
                <a:solidFill>
                  <a:srgbClr val="00B0F0"/>
                </a:solidFill>
              </a:rPr>
              <a:t>PURPOSE:</a:t>
            </a:r>
          </a:p>
          <a:p>
            <a:pPr>
              <a:lnSpc>
                <a:spcPct val="100000"/>
              </a:lnSpc>
              <a:spcBef>
                <a:spcPts val="1200"/>
              </a:spcBef>
            </a:pPr>
            <a:r>
              <a:rPr lang="en-US" dirty="0"/>
              <a:t>To hold you firmly in place when you are getting hit, </a:t>
            </a:r>
            <a:r>
              <a:rPr lang="en-US" dirty="0">
                <a:solidFill>
                  <a:srgbClr val="FBC13C"/>
                </a:solidFill>
              </a:rPr>
              <a:t>never backing down once you have engaged the enemy</a:t>
            </a:r>
            <a:r>
              <a:rPr lang="en-US" dirty="0"/>
              <a:t>.</a:t>
            </a:r>
          </a:p>
          <a:p>
            <a:pPr>
              <a:lnSpc>
                <a:spcPct val="100000"/>
              </a:lnSpc>
              <a:spcBef>
                <a:spcPts val="1200"/>
              </a:spcBef>
            </a:pPr>
            <a:r>
              <a:rPr lang="en-US" b="1" dirty="0">
                <a:solidFill>
                  <a:srgbClr val="FBC13C"/>
                </a:solidFill>
              </a:rPr>
              <a:t>Gospel of Peace </a:t>
            </a:r>
            <a:r>
              <a:rPr lang="en-US" dirty="0"/>
              <a:t>— is Christ’s salvation and victory for us by reconciling us to God. </a:t>
            </a:r>
            <a:endParaRPr lang="en-US" i="1" dirty="0"/>
          </a:p>
        </p:txBody>
      </p:sp>
      <p:pic>
        <p:nvPicPr>
          <p:cNvPr id="9" name="Picture 6">
            <a:extLst>
              <a:ext uri="{FF2B5EF4-FFF2-40B4-BE49-F238E27FC236}">
                <a16:creationId xmlns:a16="http://schemas.microsoft.com/office/drawing/2014/main" id="{6ADDCDEF-B2C4-4703-9022-E54D95870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404" y="2349062"/>
            <a:ext cx="3164167" cy="4508939"/>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5">
            <a:extLst>
              <a:ext uri="{FF2B5EF4-FFF2-40B4-BE49-F238E27FC236}">
                <a16:creationId xmlns:a16="http://schemas.microsoft.com/office/drawing/2014/main" id="{7C3AB42E-D4AD-417E-A6E2-A5CAFCD5580D}"/>
              </a:ext>
            </a:extLst>
          </p:cNvPr>
          <p:cNvSpPr txBox="1">
            <a:spLocks/>
          </p:cNvSpPr>
          <p:nvPr/>
        </p:nvSpPr>
        <p:spPr>
          <a:xfrm>
            <a:off x="954403" y="551517"/>
            <a:ext cx="9968521" cy="1215809"/>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i="1" dirty="0"/>
              <a:t>… on your feet the readiness that comes from the GOSPEL OF PEACE.</a:t>
            </a:r>
            <a:endParaRPr lang="en-US" sz="3200" b="0" i="1" dirty="0"/>
          </a:p>
        </p:txBody>
      </p:sp>
      <p:sp>
        <p:nvSpPr>
          <p:cNvPr id="12" name="Title 5">
            <a:extLst>
              <a:ext uri="{FF2B5EF4-FFF2-40B4-BE49-F238E27FC236}">
                <a16:creationId xmlns:a16="http://schemas.microsoft.com/office/drawing/2014/main" id="{A6E882A3-40D1-4026-ADB5-6B13D9063BEB}"/>
              </a:ext>
            </a:extLst>
          </p:cNvPr>
          <p:cNvSpPr txBox="1">
            <a:spLocks/>
          </p:cNvSpPr>
          <p:nvPr/>
        </p:nvSpPr>
        <p:spPr>
          <a:xfrm>
            <a:off x="7666518" y="1289185"/>
            <a:ext cx="3236148" cy="577891"/>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2400" b="0" i="1" dirty="0"/>
              <a:t>(Ephesians 6:15)</a:t>
            </a:r>
            <a:endParaRPr lang="en-US" sz="2800" b="0" i="1" dirty="0"/>
          </a:p>
        </p:txBody>
      </p:sp>
      <p:pic>
        <p:nvPicPr>
          <p:cNvPr id="4" name="Picture 3">
            <a:extLst>
              <a:ext uri="{FF2B5EF4-FFF2-40B4-BE49-F238E27FC236}">
                <a16:creationId xmlns:a16="http://schemas.microsoft.com/office/drawing/2014/main" id="{C9D79F5A-E93E-4326-BBDE-322751726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69777"/>
            <a:ext cx="4627084" cy="4718790"/>
          </a:xfrm>
          <a:prstGeom prst="rect">
            <a:avLst/>
          </a:prstGeom>
        </p:spPr>
      </p:pic>
    </p:spTree>
    <p:extLst>
      <p:ext uri="{BB962C8B-B14F-4D97-AF65-F5344CB8AC3E}">
        <p14:creationId xmlns:p14="http://schemas.microsoft.com/office/powerpoint/2010/main" val="2220593020"/>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66F5556-AAC8-4AFE-AC2B-F183DF08144E}"/>
              </a:ext>
            </a:extLst>
          </p:cNvPr>
          <p:cNvSpPr/>
          <p:nvPr/>
        </p:nvSpPr>
        <p:spPr>
          <a:xfrm>
            <a:off x="0" y="2169777"/>
            <a:ext cx="12192000" cy="4688222"/>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1825D97F-ADF2-4E5F-991C-3D56631BAA75}"/>
              </a:ext>
            </a:extLst>
          </p:cNvPr>
          <p:cNvSpPr txBox="1">
            <a:spLocks/>
          </p:cNvSpPr>
          <p:nvPr/>
        </p:nvSpPr>
        <p:spPr>
          <a:xfrm>
            <a:off x="5019648" y="2556558"/>
            <a:ext cx="6535043" cy="3714791"/>
          </a:xfrm>
          <a:prstGeom prst="rect">
            <a:avLst/>
          </a:prstGeom>
        </p:spPr>
        <p:txBody>
          <a:bodyPr>
            <a:no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US" sz="2400" b="1" dirty="0">
                <a:solidFill>
                  <a:srgbClr val="00B0F0"/>
                </a:solidFill>
              </a:rPr>
              <a:t>APPLICATION:</a:t>
            </a:r>
          </a:p>
          <a:p>
            <a:pPr marL="0" indent="0">
              <a:lnSpc>
                <a:spcPct val="100000"/>
              </a:lnSpc>
              <a:spcBef>
                <a:spcPts val="1200"/>
              </a:spcBef>
              <a:buNone/>
            </a:pPr>
            <a:r>
              <a:rPr lang="en-US" sz="2300" i="1" dirty="0"/>
              <a:t>“I declare that I have been purchased with the precious Blood of Christ. The record of my sin has been cancelled. I stand in the righteousness of Christ. I am at peace with God. I choose to forgive all who have offended me with the forgiveness of my Lord Jesus Christ, and I cancel their record of wrongs against me. I stand firmly in the Gospel of peace and claim the boldness of Christ to declare the Gospel.”</a:t>
            </a:r>
          </a:p>
        </p:txBody>
      </p:sp>
      <p:pic>
        <p:nvPicPr>
          <p:cNvPr id="9" name="Picture 6">
            <a:extLst>
              <a:ext uri="{FF2B5EF4-FFF2-40B4-BE49-F238E27FC236}">
                <a16:creationId xmlns:a16="http://schemas.microsoft.com/office/drawing/2014/main" id="{6ADDCDEF-B2C4-4703-9022-E54D95870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404" y="2349062"/>
            <a:ext cx="3164167" cy="4508939"/>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5">
            <a:extLst>
              <a:ext uri="{FF2B5EF4-FFF2-40B4-BE49-F238E27FC236}">
                <a16:creationId xmlns:a16="http://schemas.microsoft.com/office/drawing/2014/main" id="{7C3AB42E-D4AD-417E-A6E2-A5CAFCD5580D}"/>
              </a:ext>
            </a:extLst>
          </p:cNvPr>
          <p:cNvSpPr txBox="1">
            <a:spLocks/>
          </p:cNvSpPr>
          <p:nvPr/>
        </p:nvSpPr>
        <p:spPr>
          <a:xfrm>
            <a:off x="954403" y="551517"/>
            <a:ext cx="9968521" cy="1215809"/>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i="1" dirty="0"/>
              <a:t>… on your feet the readiness that comes from the GOSPEL OF PEACE.</a:t>
            </a:r>
            <a:endParaRPr lang="en-US" sz="3200" b="0" i="1" dirty="0"/>
          </a:p>
        </p:txBody>
      </p:sp>
      <p:sp>
        <p:nvSpPr>
          <p:cNvPr id="12" name="Title 5">
            <a:extLst>
              <a:ext uri="{FF2B5EF4-FFF2-40B4-BE49-F238E27FC236}">
                <a16:creationId xmlns:a16="http://schemas.microsoft.com/office/drawing/2014/main" id="{A6E882A3-40D1-4026-ADB5-6B13D9063BEB}"/>
              </a:ext>
            </a:extLst>
          </p:cNvPr>
          <p:cNvSpPr txBox="1">
            <a:spLocks/>
          </p:cNvSpPr>
          <p:nvPr/>
        </p:nvSpPr>
        <p:spPr>
          <a:xfrm>
            <a:off x="7666518" y="1289185"/>
            <a:ext cx="3236148" cy="577891"/>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2400" b="0" i="1" dirty="0"/>
              <a:t>(Ephesians 6:15)</a:t>
            </a:r>
            <a:endParaRPr lang="en-US" sz="2800" b="0" i="1" dirty="0"/>
          </a:p>
        </p:txBody>
      </p:sp>
      <p:pic>
        <p:nvPicPr>
          <p:cNvPr id="4" name="Picture 3">
            <a:extLst>
              <a:ext uri="{FF2B5EF4-FFF2-40B4-BE49-F238E27FC236}">
                <a16:creationId xmlns:a16="http://schemas.microsoft.com/office/drawing/2014/main" id="{C9D79F5A-E93E-4326-BBDE-322751726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69777"/>
            <a:ext cx="4627084" cy="4718790"/>
          </a:xfrm>
          <a:prstGeom prst="rect">
            <a:avLst/>
          </a:prstGeom>
        </p:spPr>
      </p:pic>
    </p:spTree>
    <p:extLst>
      <p:ext uri="{BB962C8B-B14F-4D97-AF65-F5344CB8AC3E}">
        <p14:creationId xmlns:p14="http://schemas.microsoft.com/office/powerpoint/2010/main" val="657556061"/>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66F5556-AAC8-4AFE-AC2B-F183DF08144E}"/>
              </a:ext>
            </a:extLst>
          </p:cNvPr>
          <p:cNvSpPr/>
          <p:nvPr/>
        </p:nvSpPr>
        <p:spPr>
          <a:xfrm>
            <a:off x="0" y="2169777"/>
            <a:ext cx="12192000" cy="4688222"/>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1825D97F-ADF2-4E5F-991C-3D56631BAA75}"/>
              </a:ext>
            </a:extLst>
          </p:cNvPr>
          <p:cNvSpPr txBox="1">
            <a:spLocks/>
          </p:cNvSpPr>
          <p:nvPr/>
        </p:nvSpPr>
        <p:spPr>
          <a:xfrm>
            <a:off x="5019649" y="2639683"/>
            <a:ext cx="6385414" cy="3714791"/>
          </a:xfrm>
          <a:prstGeom prst="rect">
            <a:avLst/>
          </a:prstGeom>
        </p:spPr>
        <p:txBody>
          <a:bodyPr>
            <a:no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US" sz="2600" b="1" dirty="0">
                <a:solidFill>
                  <a:srgbClr val="00B0F0"/>
                </a:solidFill>
              </a:rPr>
              <a:t>PURPOSE:</a:t>
            </a:r>
          </a:p>
          <a:p>
            <a:pPr>
              <a:lnSpc>
                <a:spcPct val="100000"/>
              </a:lnSpc>
              <a:spcBef>
                <a:spcPts val="1200"/>
              </a:spcBef>
            </a:pPr>
            <a:r>
              <a:rPr lang="en-US" dirty="0"/>
              <a:t>To hold you firmly in place when you are getting hit, </a:t>
            </a:r>
            <a:r>
              <a:rPr lang="en-US" dirty="0">
                <a:solidFill>
                  <a:srgbClr val="FBC13C"/>
                </a:solidFill>
              </a:rPr>
              <a:t>never backing down once you have engaged the enemy</a:t>
            </a:r>
            <a:r>
              <a:rPr lang="en-US" dirty="0"/>
              <a:t>.</a:t>
            </a:r>
          </a:p>
          <a:p>
            <a:pPr>
              <a:lnSpc>
                <a:spcPct val="100000"/>
              </a:lnSpc>
              <a:spcBef>
                <a:spcPts val="1200"/>
              </a:spcBef>
            </a:pPr>
            <a:r>
              <a:rPr lang="en-US" b="1" dirty="0">
                <a:solidFill>
                  <a:srgbClr val="FBC13C"/>
                </a:solidFill>
              </a:rPr>
              <a:t>Gospel of Peace </a:t>
            </a:r>
            <a:r>
              <a:rPr lang="en-US" dirty="0"/>
              <a:t>— is Christ’s salvation and victory for us by reconciling us to God. </a:t>
            </a:r>
            <a:endParaRPr lang="en-US" i="1" dirty="0"/>
          </a:p>
        </p:txBody>
      </p:sp>
      <p:sp>
        <p:nvSpPr>
          <p:cNvPr id="10" name="Title 5">
            <a:extLst>
              <a:ext uri="{FF2B5EF4-FFF2-40B4-BE49-F238E27FC236}">
                <a16:creationId xmlns:a16="http://schemas.microsoft.com/office/drawing/2014/main" id="{7C3AB42E-D4AD-417E-A6E2-A5CAFCD5580D}"/>
              </a:ext>
            </a:extLst>
          </p:cNvPr>
          <p:cNvSpPr txBox="1">
            <a:spLocks/>
          </p:cNvSpPr>
          <p:nvPr/>
        </p:nvSpPr>
        <p:spPr>
          <a:xfrm>
            <a:off x="954403" y="551517"/>
            <a:ext cx="9968521" cy="1215809"/>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i="1" dirty="0"/>
              <a:t>… on your feet the readiness that comes from the GOSPEL OF PEACE.</a:t>
            </a:r>
            <a:endParaRPr lang="en-US" sz="3200" b="0" i="1" dirty="0"/>
          </a:p>
        </p:txBody>
      </p:sp>
      <p:sp>
        <p:nvSpPr>
          <p:cNvPr id="12" name="Title 5">
            <a:extLst>
              <a:ext uri="{FF2B5EF4-FFF2-40B4-BE49-F238E27FC236}">
                <a16:creationId xmlns:a16="http://schemas.microsoft.com/office/drawing/2014/main" id="{A6E882A3-40D1-4026-ADB5-6B13D9063BEB}"/>
              </a:ext>
            </a:extLst>
          </p:cNvPr>
          <p:cNvSpPr txBox="1">
            <a:spLocks/>
          </p:cNvSpPr>
          <p:nvPr/>
        </p:nvSpPr>
        <p:spPr>
          <a:xfrm>
            <a:off x="7666518" y="1289185"/>
            <a:ext cx="3236148" cy="577891"/>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2400" b="0" i="1" dirty="0"/>
              <a:t>(Ephesians 6:15)</a:t>
            </a:r>
            <a:endParaRPr lang="en-US" sz="2800" b="0" i="1" dirty="0"/>
          </a:p>
        </p:txBody>
      </p:sp>
      <p:pic>
        <p:nvPicPr>
          <p:cNvPr id="5" name="Picture 4">
            <a:extLst>
              <a:ext uri="{FF2B5EF4-FFF2-40B4-BE49-F238E27FC236}">
                <a16:creationId xmlns:a16="http://schemas.microsoft.com/office/drawing/2014/main" id="{5C94BB59-3256-41E0-84CA-1664AB6692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015" t="75890" r="23725" b="408"/>
          <a:stretch/>
        </p:blipFill>
        <p:spPr>
          <a:xfrm>
            <a:off x="0" y="2169775"/>
            <a:ext cx="4570779" cy="4688222"/>
          </a:xfrm>
          <a:prstGeom prst="rect">
            <a:avLst/>
          </a:prstGeom>
        </p:spPr>
      </p:pic>
    </p:spTree>
    <p:extLst>
      <p:ext uri="{BB962C8B-B14F-4D97-AF65-F5344CB8AC3E}">
        <p14:creationId xmlns:p14="http://schemas.microsoft.com/office/powerpoint/2010/main" val="1012388665"/>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66F5556-AAC8-4AFE-AC2B-F183DF08144E}"/>
              </a:ext>
            </a:extLst>
          </p:cNvPr>
          <p:cNvSpPr/>
          <p:nvPr/>
        </p:nvSpPr>
        <p:spPr>
          <a:xfrm>
            <a:off x="0" y="2169777"/>
            <a:ext cx="12192000" cy="4688222"/>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1825D97F-ADF2-4E5F-991C-3D56631BAA75}"/>
              </a:ext>
            </a:extLst>
          </p:cNvPr>
          <p:cNvSpPr txBox="1">
            <a:spLocks/>
          </p:cNvSpPr>
          <p:nvPr/>
        </p:nvSpPr>
        <p:spPr>
          <a:xfrm>
            <a:off x="5019648" y="2556558"/>
            <a:ext cx="6535043" cy="3714791"/>
          </a:xfrm>
          <a:prstGeom prst="rect">
            <a:avLst/>
          </a:prstGeom>
        </p:spPr>
        <p:txBody>
          <a:bodyPr>
            <a:no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US" sz="2400" b="1" dirty="0">
                <a:solidFill>
                  <a:srgbClr val="00B0F0"/>
                </a:solidFill>
              </a:rPr>
              <a:t>APPLICATION:</a:t>
            </a:r>
          </a:p>
          <a:p>
            <a:pPr marL="0" indent="0">
              <a:lnSpc>
                <a:spcPct val="100000"/>
              </a:lnSpc>
              <a:spcBef>
                <a:spcPts val="1200"/>
              </a:spcBef>
              <a:buNone/>
            </a:pPr>
            <a:r>
              <a:rPr lang="en-US" sz="2300" i="1" dirty="0"/>
              <a:t>“I declare that I have been purchased with the precious Blood of Christ. The record of my sin has been cancelled. I stand in the righteousness of Christ. I am at peace with God. I choose to forgive all who have offended me with the forgiveness of my Lord Jesus Christ, and I cancel their record of wrongs against me. I stand firmly in the Gospel of peace and claim the boldness of Christ to declare the Gospel.”</a:t>
            </a:r>
          </a:p>
        </p:txBody>
      </p:sp>
      <p:sp>
        <p:nvSpPr>
          <p:cNvPr id="10" name="Title 5">
            <a:extLst>
              <a:ext uri="{FF2B5EF4-FFF2-40B4-BE49-F238E27FC236}">
                <a16:creationId xmlns:a16="http://schemas.microsoft.com/office/drawing/2014/main" id="{7C3AB42E-D4AD-417E-A6E2-A5CAFCD5580D}"/>
              </a:ext>
            </a:extLst>
          </p:cNvPr>
          <p:cNvSpPr txBox="1">
            <a:spLocks/>
          </p:cNvSpPr>
          <p:nvPr/>
        </p:nvSpPr>
        <p:spPr>
          <a:xfrm>
            <a:off x="954403" y="551517"/>
            <a:ext cx="9968521" cy="1215809"/>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i="1" dirty="0"/>
              <a:t>… on your feet the readiness that comes from the GOSPEL OF PEACE.</a:t>
            </a:r>
            <a:endParaRPr lang="en-US" sz="3200" b="0" i="1" dirty="0"/>
          </a:p>
        </p:txBody>
      </p:sp>
      <p:sp>
        <p:nvSpPr>
          <p:cNvPr id="12" name="Title 5">
            <a:extLst>
              <a:ext uri="{FF2B5EF4-FFF2-40B4-BE49-F238E27FC236}">
                <a16:creationId xmlns:a16="http://schemas.microsoft.com/office/drawing/2014/main" id="{A6E882A3-40D1-4026-ADB5-6B13D9063BEB}"/>
              </a:ext>
            </a:extLst>
          </p:cNvPr>
          <p:cNvSpPr txBox="1">
            <a:spLocks/>
          </p:cNvSpPr>
          <p:nvPr/>
        </p:nvSpPr>
        <p:spPr>
          <a:xfrm>
            <a:off x="7666518" y="1289185"/>
            <a:ext cx="3236148" cy="577891"/>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2400" b="0" i="1" dirty="0"/>
              <a:t>(Ephesians 6:15)</a:t>
            </a:r>
            <a:endParaRPr lang="en-US" sz="2800" b="0" i="1" dirty="0"/>
          </a:p>
        </p:txBody>
      </p:sp>
      <p:pic>
        <p:nvPicPr>
          <p:cNvPr id="11" name="Picture 10">
            <a:extLst>
              <a:ext uri="{FF2B5EF4-FFF2-40B4-BE49-F238E27FC236}">
                <a16:creationId xmlns:a16="http://schemas.microsoft.com/office/drawing/2014/main" id="{7BAAA8E4-7EA8-46A6-981F-0F46A406A8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015" t="75890" r="23725" b="408"/>
          <a:stretch/>
        </p:blipFill>
        <p:spPr>
          <a:xfrm>
            <a:off x="0" y="2169775"/>
            <a:ext cx="4570779" cy="4688222"/>
          </a:xfrm>
          <a:prstGeom prst="rect">
            <a:avLst/>
          </a:prstGeom>
        </p:spPr>
      </p:pic>
    </p:spTree>
    <p:extLst>
      <p:ext uri="{BB962C8B-B14F-4D97-AF65-F5344CB8AC3E}">
        <p14:creationId xmlns:p14="http://schemas.microsoft.com/office/powerpoint/2010/main" val="588790049"/>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5">
            <a:extLst>
              <a:ext uri="{FF2B5EF4-FFF2-40B4-BE49-F238E27FC236}">
                <a16:creationId xmlns:a16="http://schemas.microsoft.com/office/drawing/2014/main" id="{24789277-9EB5-4B32-AB51-4F3D4A2AFEA2}"/>
              </a:ext>
            </a:extLst>
          </p:cNvPr>
          <p:cNvSpPr txBox="1">
            <a:spLocks/>
          </p:cNvSpPr>
          <p:nvPr/>
        </p:nvSpPr>
        <p:spPr>
          <a:xfrm>
            <a:off x="112295" y="554307"/>
            <a:ext cx="12031578" cy="787628"/>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gn="ctr"/>
            <a:r>
              <a:rPr lang="en-US" sz="4800" dirty="0"/>
              <a:t>Why do we need the Armor of God?</a:t>
            </a:r>
          </a:p>
        </p:txBody>
      </p:sp>
      <p:pic>
        <p:nvPicPr>
          <p:cNvPr id="4" name="Picture 3">
            <a:extLst>
              <a:ext uri="{FF2B5EF4-FFF2-40B4-BE49-F238E27FC236}">
                <a16:creationId xmlns:a16="http://schemas.microsoft.com/office/drawing/2014/main" id="{658203FF-1749-4FBD-B390-E39AF2296A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658"/>
          <a:stretch/>
        </p:blipFill>
        <p:spPr>
          <a:xfrm>
            <a:off x="6055894" y="1553378"/>
            <a:ext cx="6128084" cy="5304622"/>
          </a:xfrm>
          <a:prstGeom prst="rect">
            <a:avLst/>
          </a:prstGeom>
        </p:spPr>
      </p:pic>
      <p:sp>
        <p:nvSpPr>
          <p:cNvPr id="2" name="Rectangle 1">
            <a:extLst>
              <a:ext uri="{FF2B5EF4-FFF2-40B4-BE49-F238E27FC236}">
                <a16:creationId xmlns:a16="http://schemas.microsoft.com/office/drawing/2014/main" id="{966F5556-AAC8-4AFE-AC2B-F183DF08144E}"/>
              </a:ext>
            </a:extLst>
          </p:cNvPr>
          <p:cNvSpPr/>
          <p:nvPr/>
        </p:nvSpPr>
        <p:spPr>
          <a:xfrm>
            <a:off x="0" y="1553378"/>
            <a:ext cx="7427495" cy="5304622"/>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1825D97F-ADF2-4E5F-991C-3D56631BAA75}"/>
              </a:ext>
            </a:extLst>
          </p:cNvPr>
          <p:cNvSpPr txBox="1">
            <a:spLocks/>
          </p:cNvSpPr>
          <p:nvPr/>
        </p:nvSpPr>
        <p:spPr>
          <a:xfrm>
            <a:off x="770021" y="2065284"/>
            <a:ext cx="6128084" cy="1881074"/>
          </a:xfrm>
          <a:prstGeom prst="rect">
            <a:avLst/>
          </a:prstGeom>
        </p:spPr>
        <p:txBody>
          <a:bodyPr>
            <a:norm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b="1" dirty="0"/>
              <a:t>Protection</a:t>
            </a:r>
            <a:r>
              <a:rPr lang="en-US" dirty="0"/>
              <a:t> — when under attack</a:t>
            </a:r>
          </a:p>
          <a:p>
            <a:pPr>
              <a:lnSpc>
                <a:spcPct val="110000"/>
              </a:lnSpc>
            </a:pPr>
            <a:r>
              <a:rPr lang="en-US" b="1" dirty="0"/>
              <a:t>Position</a:t>
            </a:r>
            <a:r>
              <a:rPr lang="en-US" dirty="0"/>
              <a:t> — in God’s victorious army</a:t>
            </a:r>
          </a:p>
          <a:p>
            <a:pPr>
              <a:lnSpc>
                <a:spcPct val="110000"/>
              </a:lnSpc>
            </a:pPr>
            <a:r>
              <a:rPr lang="en-US" b="1" dirty="0"/>
              <a:t>Power</a:t>
            </a:r>
            <a:r>
              <a:rPr lang="en-US" dirty="0"/>
              <a:t> — against unseen enemy</a:t>
            </a:r>
          </a:p>
        </p:txBody>
      </p:sp>
      <p:sp>
        <p:nvSpPr>
          <p:cNvPr id="9" name="Content Placeholder 6">
            <a:extLst>
              <a:ext uri="{FF2B5EF4-FFF2-40B4-BE49-F238E27FC236}">
                <a16:creationId xmlns:a16="http://schemas.microsoft.com/office/drawing/2014/main" id="{01047E03-3943-421E-B2D1-955747AA9C91}"/>
              </a:ext>
            </a:extLst>
          </p:cNvPr>
          <p:cNvSpPr txBox="1">
            <a:spLocks/>
          </p:cNvSpPr>
          <p:nvPr/>
        </p:nvSpPr>
        <p:spPr>
          <a:xfrm>
            <a:off x="991517" y="4190865"/>
            <a:ext cx="5914609" cy="1881074"/>
          </a:xfrm>
          <a:prstGeom prst="rect">
            <a:avLst/>
          </a:prstGeom>
        </p:spPr>
        <p:txBody>
          <a:bodyPr>
            <a:no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3300" b="1" i="1" dirty="0">
                <a:solidFill>
                  <a:srgbClr val="FBC13C"/>
                </a:solidFill>
              </a:rPr>
              <a:t>Our Goal:  </a:t>
            </a:r>
            <a:r>
              <a:rPr lang="en-US" sz="3300" i="1" dirty="0">
                <a:solidFill>
                  <a:srgbClr val="FBC13C"/>
                </a:solidFill>
              </a:rPr>
              <a:t>Wear the Armor of God </a:t>
            </a:r>
            <a:r>
              <a:rPr lang="en-US" sz="3300" i="1" dirty="0"/>
              <a:t>daily</a:t>
            </a:r>
            <a:r>
              <a:rPr lang="en-US" sz="3300" i="1" dirty="0">
                <a:solidFill>
                  <a:srgbClr val="FBC13C"/>
                </a:solidFill>
              </a:rPr>
              <a:t> so that we can stand firm in the battle.</a:t>
            </a:r>
          </a:p>
        </p:txBody>
      </p:sp>
    </p:spTree>
    <p:extLst>
      <p:ext uri="{BB962C8B-B14F-4D97-AF65-F5344CB8AC3E}">
        <p14:creationId xmlns:p14="http://schemas.microsoft.com/office/powerpoint/2010/main" val="3930734502"/>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66F5556-AAC8-4AFE-AC2B-F183DF08144E}"/>
              </a:ext>
            </a:extLst>
          </p:cNvPr>
          <p:cNvSpPr/>
          <p:nvPr/>
        </p:nvSpPr>
        <p:spPr>
          <a:xfrm>
            <a:off x="0" y="2169777"/>
            <a:ext cx="12192000" cy="4688222"/>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a:extLst>
              <a:ext uri="{FF2B5EF4-FFF2-40B4-BE49-F238E27FC236}">
                <a16:creationId xmlns:a16="http://schemas.microsoft.com/office/drawing/2014/main" id="{6ADDCDEF-B2C4-4703-9022-E54D95870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404" y="2349062"/>
            <a:ext cx="3164167" cy="4508939"/>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5">
            <a:extLst>
              <a:ext uri="{FF2B5EF4-FFF2-40B4-BE49-F238E27FC236}">
                <a16:creationId xmlns:a16="http://schemas.microsoft.com/office/drawing/2014/main" id="{7C3AB42E-D4AD-417E-A6E2-A5CAFCD5580D}"/>
              </a:ext>
            </a:extLst>
          </p:cNvPr>
          <p:cNvSpPr txBox="1">
            <a:spLocks/>
          </p:cNvSpPr>
          <p:nvPr/>
        </p:nvSpPr>
        <p:spPr>
          <a:xfrm>
            <a:off x="657841" y="623105"/>
            <a:ext cx="10271138" cy="1215809"/>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3200" i="1" dirty="0"/>
              <a:t>Above all take up the SHIELD OF FAITH so that you can extinguish all the flaming arrows of the evil one. </a:t>
            </a:r>
          </a:p>
        </p:txBody>
      </p:sp>
      <p:sp>
        <p:nvSpPr>
          <p:cNvPr id="12" name="Title 5">
            <a:extLst>
              <a:ext uri="{FF2B5EF4-FFF2-40B4-BE49-F238E27FC236}">
                <a16:creationId xmlns:a16="http://schemas.microsoft.com/office/drawing/2014/main" id="{A6E882A3-40D1-4026-ADB5-6B13D9063BEB}"/>
              </a:ext>
            </a:extLst>
          </p:cNvPr>
          <p:cNvSpPr txBox="1">
            <a:spLocks/>
          </p:cNvSpPr>
          <p:nvPr/>
        </p:nvSpPr>
        <p:spPr>
          <a:xfrm>
            <a:off x="9764468" y="1231009"/>
            <a:ext cx="2098018" cy="355354"/>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2000" b="0" i="1" dirty="0"/>
              <a:t>(Ephesians 6:16)</a:t>
            </a:r>
            <a:endParaRPr lang="en-US" sz="2400" b="0" i="1" dirty="0"/>
          </a:p>
        </p:txBody>
      </p:sp>
      <p:pic>
        <p:nvPicPr>
          <p:cNvPr id="4" name="Picture 3">
            <a:extLst>
              <a:ext uri="{FF2B5EF4-FFF2-40B4-BE49-F238E27FC236}">
                <a16:creationId xmlns:a16="http://schemas.microsoft.com/office/drawing/2014/main" id="{C9D79F5A-E93E-4326-BBDE-3227517268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768" t="507" b="7951"/>
          <a:stretch/>
        </p:blipFill>
        <p:spPr>
          <a:xfrm>
            <a:off x="0" y="2169776"/>
            <a:ext cx="4386645" cy="4688223"/>
          </a:xfrm>
          <a:prstGeom prst="rect">
            <a:avLst/>
          </a:prstGeom>
        </p:spPr>
      </p:pic>
      <p:sp>
        <p:nvSpPr>
          <p:cNvPr id="11" name="Content Placeholder 6">
            <a:extLst>
              <a:ext uri="{FF2B5EF4-FFF2-40B4-BE49-F238E27FC236}">
                <a16:creationId xmlns:a16="http://schemas.microsoft.com/office/drawing/2014/main" id="{9B8151A0-6DC5-4220-A440-0CA8088DE263}"/>
              </a:ext>
            </a:extLst>
          </p:cNvPr>
          <p:cNvSpPr txBox="1">
            <a:spLocks/>
          </p:cNvSpPr>
          <p:nvPr/>
        </p:nvSpPr>
        <p:spPr>
          <a:xfrm>
            <a:off x="5019649" y="2589808"/>
            <a:ext cx="6535042" cy="3714791"/>
          </a:xfrm>
          <a:prstGeom prst="rect">
            <a:avLst/>
          </a:prstGeom>
        </p:spPr>
        <p:txBody>
          <a:bodyPr>
            <a:no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US" sz="2600" b="1" dirty="0">
                <a:solidFill>
                  <a:srgbClr val="00B0F0"/>
                </a:solidFill>
              </a:rPr>
              <a:t>PURPOSE:</a:t>
            </a:r>
          </a:p>
          <a:p>
            <a:pPr>
              <a:lnSpc>
                <a:spcPct val="100000"/>
              </a:lnSpc>
              <a:spcBef>
                <a:spcPts val="1200"/>
              </a:spcBef>
            </a:pPr>
            <a:r>
              <a:rPr lang="en-US" dirty="0"/>
              <a:t>Keeps us standing by God’s Word when flaming unclean, sinful, accusing thoughts come against us</a:t>
            </a:r>
          </a:p>
          <a:p>
            <a:pPr>
              <a:lnSpc>
                <a:spcPct val="100000"/>
              </a:lnSpc>
              <a:spcBef>
                <a:spcPts val="1200"/>
              </a:spcBef>
            </a:pPr>
            <a:r>
              <a:rPr lang="en-US" b="1" dirty="0">
                <a:solidFill>
                  <a:srgbClr val="FBC13C"/>
                </a:solidFill>
              </a:rPr>
              <a:t>Faith</a:t>
            </a:r>
            <a:r>
              <a:rPr lang="en-US" dirty="0"/>
              <a:t> — is a personal trust in the person of the Lord Jesus Christ for our every need and circumstance. It is seeing thru’ Christ’s eyes. </a:t>
            </a:r>
          </a:p>
        </p:txBody>
      </p:sp>
    </p:spTree>
    <p:extLst>
      <p:ext uri="{BB962C8B-B14F-4D97-AF65-F5344CB8AC3E}">
        <p14:creationId xmlns:p14="http://schemas.microsoft.com/office/powerpoint/2010/main" val="68779376"/>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2562" y="568181"/>
            <a:ext cx="9839786" cy="1823214"/>
          </a:xfrm>
        </p:spPr>
        <p:txBody>
          <a:bodyPr>
            <a:noAutofit/>
          </a:bodyPr>
          <a:lstStyle/>
          <a:p>
            <a:pPr>
              <a:lnSpc>
                <a:spcPct val="100000"/>
              </a:lnSpc>
            </a:pPr>
            <a:r>
              <a:rPr lang="en-US" sz="5400" dirty="0"/>
              <a:t>Standing by </a:t>
            </a:r>
            <a:r>
              <a:rPr lang="en-US" sz="5400" dirty="0">
                <a:solidFill>
                  <a:schemeClr val="bg1"/>
                </a:solidFill>
              </a:rPr>
              <a:t>Faith</a:t>
            </a:r>
            <a:endParaRPr lang="en-US" sz="4400" b="0" dirty="0">
              <a:solidFill>
                <a:schemeClr val="bg1"/>
              </a:solidFill>
            </a:endParaRPr>
          </a:p>
        </p:txBody>
      </p:sp>
      <p:sp>
        <p:nvSpPr>
          <p:cNvPr id="8" name="Content Placeholder 6">
            <a:extLst>
              <a:ext uri="{FF2B5EF4-FFF2-40B4-BE49-F238E27FC236}">
                <a16:creationId xmlns:a16="http://schemas.microsoft.com/office/drawing/2014/main" id="{4D32219C-A5DA-4BBA-82CA-46601F077432}"/>
              </a:ext>
            </a:extLst>
          </p:cNvPr>
          <p:cNvSpPr>
            <a:spLocks noGrp="1"/>
          </p:cNvSpPr>
          <p:nvPr>
            <p:ph idx="1"/>
          </p:nvPr>
        </p:nvSpPr>
        <p:spPr>
          <a:xfrm>
            <a:off x="1712564" y="2289223"/>
            <a:ext cx="9559494" cy="3648506"/>
          </a:xfrm>
        </p:spPr>
        <p:txBody>
          <a:bodyPr>
            <a:normAutofit/>
          </a:bodyPr>
          <a:lstStyle/>
          <a:p>
            <a:pPr>
              <a:spcBef>
                <a:spcPts val="1200"/>
              </a:spcBef>
            </a:pPr>
            <a:r>
              <a:rPr lang="en-US" sz="3200" b="1" i="1" dirty="0">
                <a:solidFill>
                  <a:srgbClr val="FBC13C"/>
                </a:solidFill>
              </a:rPr>
              <a:t>Colossians 2:6-7  (NASB)</a:t>
            </a:r>
          </a:p>
          <a:p>
            <a:pPr>
              <a:spcBef>
                <a:spcPts val="1200"/>
              </a:spcBef>
            </a:pPr>
            <a:r>
              <a:rPr lang="en-US" sz="3200" i="1" dirty="0"/>
              <a:t>Therefore as you have received Christ Jesus the Lord, so walk in Him, having been firmly rooted and now being built up in Him and established in your </a:t>
            </a:r>
            <a:r>
              <a:rPr lang="en-US" sz="3200" i="1" dirty="0">
                <a:solidFill>
                  <a:srgbClr val="00B0F0"/>
                </a:solidFill>
              </a:rPr>
              <a:t>faith</a:t>
            </a:r>
            <a:r>
              <a:rPr lang="en-US" sz="3200" i="1" dirty="0"/>
              <a:t>, just as you were instructed, and overflowing with gratitude.</a:t>
            </a:r>
          </a:p>
        </p:txBody>
      </p:sp>
    </p:spTree>
    <p:extLst>
      <p:ext uri="{BB962C8B-B14F-4D97-AF65-F5344CB8AC3E}">
        <p14:creationId xmlns:p14="http://schemas.microsoft.com/office/powerpoint/2010/main" val="1957813918"/>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2562" y="568181"/>
            <a:ext cx="9839786" cy="1823214"/>
          </a:xfrm>
        </p:spPr>
        <p:txBody>
          <a:bodyPr>
            <a:noAutofit/>
          </a:bodyPr>
          <a:lstStyle/>
          <a:p>
            <a:pPr>
              <a:lnSpc>
                <a:spcPct val="100000"/>
              </a:lnSpc>
            </a:pPr>
            <a:r>
              <a:rPr lang="en-US" sz="5400" dirty="0"/>
              <a:t>The Lord is </a:t>
            </a:r>
            <a:r>
              <a:rPr lang="en-US" sz="5400" dirty="0">
                <a:solidFill>
                  <a:schemeClr val="bg1"/>
                </a:solidFill>
              </a:rPr>
              <a:t>our shield</a:t>
            </a:r>
            <a:r>
              <a:rPr lang="en-US" sz="5400" dirty="0"/>
              <a:t>.</a:t>
            </a:r>
            <a:endParaRPr lang="en-US" sz="4400" b="0" dirty="0">
              <a:solidFill>
                <a:schemeClr val="bg1"/>
              </a:solidFill>
            </a:endParaRPr>
          </a:p>
        </p:txBody>
      </p:sp>
      <p:sp>
        <p:nvSpPr>
          <p:cNvPr id="8" name="Content Placeholder 6">
            <a:extLst>
              <a:ext uri="{FF2B5EF4-FFF2-40B4-BE49-F238E27FC236}">
                <a16:creationId xmlns:a16="http://schemas.microsoft.com/office/drawing/2014/main" id="{4D32219C-A5DA-4BBA-82CA-46601F077432}"/>
              </a:ext>
            </a:extLst>
          </p:cNvPr>
          <p:cNvSpPr>
            <a:spLocks noGrp="1"/>
          </p:cNvSpPr>
          <p:nvPr>
            <p:ph idx="1"/>
          </p:nvPr>
        </p:nvSpPr>
        <p:spPr>
          <a:xfrm>
            <a:off x="1712564" y="2289223"/>
            <a:ext cx="9559494" cy="3648506"/>
          </a:xfrm>
        </p:spPr>
        <p:txBody>
          <a:bodyPr>
            <a:normAutofit lnSpcReduction="10000"/>
          </a:bodyPr>
          <a:lstStyle/>
          <a:p>
            <a:pPr>
              <a:spcBef>
                <a:spcPts val="1200"/>
              </a:spcBef>
            </a:pPr>
            <a:r>
              <a:rPr lang="en-US" sz="3200" b="1" i="1" dirty="0">
                <a:solidFill>
                  <a:srgbClr val="FBC13C"/>
                </a:solidFill>
              </a:rPr>
              <a:t>Psalm 3:2-3</a:t>
            </a:r>
          </a:p>
          <a:p>
            <a:pPr>
              <a:spcBef>
                <a:spcPts val="1200"/>
              </a:spcBef>
            </a:pPr>
            <a:endParaRPr lang="en-US" sz="700" b="1" i="1" dirty="0">
              <a:solidFill>
                <a:srgbClr val="FBC13C"/>
              </a:solidFill>
            </a:endParaRPr>
          </a:p>
          <a:p>
            <a:pPr>
              <a:lnSpc>
                <a:spcPct val="110000"/>
              </a:lnSpc>
              <a:spcBef>
                <a:spcPts val="0"/>
              </a:spcBef>
            </a:pPr>
            <a:r>
              <a:rPr lang="en-US" sz="3200" i="1" dirty="0"/>
              <a:t>Many are rising up against me. </a:t>
            </a:r>
          </a:p>
          <a:p>
            <a:pPr>
              <a:lnSpc>
                <a:spcPct val="110000"/>
              </a:lnSpc>
              <a:spcBef>
                <a:spcPts val="0"/>
              </a:spcBef>
            </a:pPr>
            <a:r>
              <a:rPr lang="en-US" sz="3200" i="1" dirty="0"/>
              <a:t>Many are saying of my soul,</a:t>
            </a:r>
          </a:p>
          <a:p>
            <a:pPr>
              <a:lnSpc>
                <a:spcPct val="110000"/>
              </a:lnSpc>
              <a:spcBef>
                <a:spcPts val="0"/>
              </a:spcBef>
            </a:pPr>
            <a:r>
              <a:rPr lang="en-US" sz="3200" i="1" dirty="0"/>
              <a:t>"There is no deliverance for him in God." Selah. </a:t>
            </a:r>
          </a:p>
          <a:p>
            <a:pPr>
              <a:lnSpc>
                <a:spcPct val="110000"/>
              </a:lnSpc>
              <a:spcBef>
                <a:spcPts val="0"/>
              </a:spcBef>
            </a:pPr>
            <a:endParaRPr lang="en-US" sz="1400" i="1" dirty="0"/>
          </a:p>
          <a:p>
            <a:pPr>
              <a:lnSpc>
                <a:spcPct val="110000"/>
              </a:lnSpc>
              <a:spcBef>
                <a:spcPts val="0"/>
              </a:spcBef>
            </a:pPr>
            <a:r>
              <a:rPr lang="en-US" sz="3200" i="1" dirty="0"/>
              <a:t>But You, O LORD, are a shield about me,</a:t>
            </a:r>
          </a:p>
          <a:p>
            <a:pPr>
              <a:lnSpc>
                <a:spcPct val="110000"/>
              </a:lnSpc>
              <a:spcBef>
                <a:spcPts val="0"/>
              </a:spcBef>
            </a:pPr>
            <a:r>
              <a:rPr lang="en-US" sz="3200" i="1" dirty="0"/>
              <a:t>My glory, and the One who lifts my head. </a:t>
            </a:r>
          </a:p>
        </p:txBody>
      </p:sp>
    </p:spTree>
    <p:extLst>
      <p:ext uri="{BB962C8B-B14F-4D97-AF65-F5344CB8AC3E}">
        <p14:creationId xmlns:p14="http://schemas.microsoft.com/office/powerpoint/2010/main" val="1256334963"/>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66F5556-AAC8-4AFE-AC2B-F183DF08144E}"/>
              </a:ext>
            </a:extLst>
          </p:cNvPr>
          <p:cNvSpPr/>
          <p:nvPr/>
        </p:nvSpPr>
        <p:spPr>
          <a:xfrm>
            <a:off x="0" y="2169777"/>
            <a:ext cx="12192000" cy="4688222"/>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5">
            <a:extLst>
              <a:ext uri="{FF2B5EF4-FFF2-40B4-BE49-F238E27FC236}">
                <a16:creationId xmlns:a16="http://schemas.microsoft.com/office/drawing/2014/main" id="{7C3AB42E-D4AD-417E-A6E2-A5CAFCD5580D}"/>
              </a:ext>
            </a:extLst>
          </p:cNvPr>
          <p:cNvSpPr txBox="1">
            <a:spLocks/>
          </p:cNvSpPr>
          <p:nvPr/>
        </p:nvSpPr>
        <p:spPr>
          <a:xfrm>
            <a:off x="850066" y="867391"/>
            <a:ext cx="9968521" cy="881985"/>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4200" i="1" dirty="0"/>
              <a:t>Activating the </a:t>
            </a:r>
            <a:r>
              <a:rPr lang="en-US" sz="4200" i="1" dirty="0">
                <a:solidFill>
                  <a:schemeClr val="bg1"/>
                </a:solidFill>
              </a:rPr>
              <a:t>“shield of faith”.</a:t>
            </a:r>
          </a:p>
        </p:txBody>
      </p:sp>
      <p:sp>
        <p:nvSpPr>
          <p:cNvPr id="12" name="Title 5">
            <a:extLst>
              <a:ext uri="{FF2B5EF4-FFF2-40B4-BE49-F238E27FC236}">
                <a16:creationId xmlns:a16="http://schemas.microsoft.com/office/drawing/2014/main" id="{A6E882A3-40D1-4026-ADB5-6B13D9063BEB}"/>
              </a:ext>
            </a:extLst>
          </p:cNvPr>
          <p:cNvSpPr txBox="1">
            <a:spLocks/>
          </p:cNvSpPr>
          <p:nvPr/>
        </p:nvSpPr>
        <p:spPr>
          <a:xfrm>
            <a:off x="8570097" y="1008618"/>
            <a:ext cx="2598839" cy="577891"/>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2400" b="0" i="1" dirty="0"/>
              <a:t>(Ephesians 6:16)</a:t>
            </a:r>
            <a:endParaRPr lang="en-US" sz="2800" b="0" i="1" dirty="0"/>
          </a:p>
        </p:txBody>
      </p:sp>
      <p:sp>
        <p:nvSpPr>
          <p:cNvPr id="11" name="Content Placeholder 6">
            <a:extLst>
              <a:ext uri="{FF2B5EF4-FFF2-40B4-BE49-F238E27FC236}">
                <a16:creationId xmlns:a16="http://schemas.microsoft.com/office/drawing/2014/main" id="{9B8151A0-6DC5-4220-A440-0CA8088DE263}"/>
              </a:ext>
            </a:extLst>
          </p:cNvPr>
          <p:cNvSpPr txBox="1">
            <a:spLocks/>
          </p:cNvSpPr>
          <p:nvPr/>
        </p:nvSpPr>
        <p:spPr>
          <a:xfrm>
            <a:off x="5119399" y="2722808"/>
            <a:ext cx="6235786" cy="3714791"/>
          </a:xfrm>
          <a:prstGeom prst="rect">
            <a:avLst/>
          </a:prstGeom>
        </p:spPr>
        <p:txBody>
          <a:bodyPr>
            <a:no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US" b="1" dirty="0">
                <a:solidFill>
                  <a:srgbClr val="00B0F0"/>
                </a:solidFill>
              </a:rPr>
              <a:t>APPLICATION:</a:t>
            </a:r>
          </a:p>
          <a:p>
            <a:pPr marL="0" indent="0">
              <a:lnSpc>
                <a:spcPct val="100000"/>
              </a:lnSpc>
              <a:spcBef>
                <a:spcPts val="1200"/>
              </a:spcBef>
              <a:buNone/>
            </a:pPr>
            <a:r>
              <a:rPr lang="en-US" sz="3200" dirty="0"/>
              <a:t>We choose to believe God’s Word even when it does not agree with our perceptions, emotions, circumstances or the enemy’s lies.</a:t>
            </a:r>
          </a:p>
        </p:txBody>
      </p:sp>
      <p:pic>
        <p:nvPicPr>
          <p:cNvPr id="13" name="Picture 12">
            <a:extLst>
              <a:ext uri="{FF2B5EF4-FFF2-40B4-BE49-F238E27FC236}">
                <a16:creationId xmlns:a16="http://schemas.microsoft.com/office/drawing/2014/main" id="{A809A7B2-BD53-4758-83CB-37049037E5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145" t="946" r="4740" b="16613"/>
          <a:stretch/>
        </p:blipFill>
        <p:spPr>
          <a:xfrm>
            <a:off x="0" y="2169776"/>
            <a:ext cx="4794424" cy="4688223"/>
          </a:xfrm>
          <a:prstGeom prst="rect">
            <a:avLst/>
          </a:prstGeom>
        </p:spPr>
      </p:pic>
    </p:spTree>
    <p:extLst>
      <p:ext uri="{BB962C8B-B14F-4D97-AF65-F5344CB8AC3E}">
        <p14:creationId xmlns:p14="http://schemas.microsoft.com/office/powerpoint/2010/main" val="2446429248"/>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EBF6D5-7E1E-4F5D-8646-F4E67B87470C}"/>
              </a:ext>
            </a:extLst>
          </p:cNvPr>
          <p:cNvSpPr txBox="1"/>
          <p:nvPr/>
        </p:nvSpPr>
        <p:spPr>
          <a:xfrm>
            <a:off x="1940767" y="1743238"/>
            <a:ext cx="5850294" cy="523220"/>
          </a:xfrm>
          <a:prstGeom prst="rect">
            <a:avLst/>
          </a:prstGeom>
          <a:noFill/>
        </p:spPr>
        <p:txBody>
          <a:bodyPr wrap="square" rtlCol="0">
            <a:spAutoFit/>
          </a:bodyPr>
          <a:lstStyle/>
          <a:p>
            <a:r>
              <a:rPr lang="en-US" sz="2800" dirty="0">
                <a:latin typeface="Bree Serif" panose="02000503040000020004" pitchFamily="50" charset="0"/>
              </a:rPr>
              <a:t>Spiritual Warfare</a:t>
            </a:r>
          </a:p>
        </p:txBody>
      </p:sp>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58B73AF-5F90-4AC6-A1F4-DE2FC4E0C0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115" t="16448" r="20668" b="23824"/>
          <a:stretch/>
        </p:blipFill>
        <p:spPr>
          <a:xfrm>
            <a:off x="8221333" y="0"/>
            <a:ext cx="3970667" cy="6858000"/>
          </a:xfrm>
          <a:prstGeom prst="rect">
            <a:avLst/>
          </a:prstGeom>
        </p:spPr>
      </p:pic>
      <p:sp>
        <p:nvSpPr>
          <p:cNvPr id="7" name="Title 5">
            <a:extLst>
              <a:ext uri="{FF2B5EF4-FFF2-40B4-BE49-F238E27FC236}">
                <a16:creationId xmlns:a16="http://schemas.microsoft.com/office/drawing/2014/main" id="{9058429C-9CC3-4A64-ADB5-60BFB9A4B88A}"/>
              </a:ext>
            </a:extLst>
          </p:cNvPr>
          <p:cNvSpPr txBox="1">
            <a:spLocks/>
          </p:cNvSpPr>
          <p:nvPr/>
        </p:nvSpPr>
        <p:spPr>
          <a:xfrm>
            <a:off x="887442" y="579013"/>
            <a:ext cx="5284638" cy="1133229"/>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3200" dirty="0"/>
              <a:t>What are 5 ways to use the shield of faith?</a:t>
            </a:r>
          </a:p>
        </p:txBody>
      </p:sp>
      <p:sp>
        <p:nvSpPr>
          <p:cNvPr id="9" name="Content Placeholder 6">
            <a:extLst>
              <a:ext uri="{FF2B5EF4-FFF2-40B4-BE49-F238E27FC236}">
                <a16:creationId xmlns:a16="http://schemas.microsoft.com/office/drawing/2014/main" id="{3D55C38A-9E70-4310-ABD1-0C4AAA045F7E}"/>
              </a:ext>
            </a:extLst>
          </p:cNvPr>
          <p:cNvSpPr txBox="1">
            <a:spLocks/>
          </p:cNvSpPr>
          <p:nvPr/>
        </p:nvSpPr>
        <p:spPr>
          <a:xfrm>
            <a:off x="887441" y="1785190"/>
            <a:ext cx="6795133" cy="228311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6875" indent="-396875">
              <a:spcBef>
                <a:spcPts val="400"/>
              </a:spcBef>
              <a:buFont typeface="+mj-lt"/>
              <a:buAutoNum type="arabicPeriod"/>
            </a:pPr>
            <a:r>
              <a:rPr lang="en-US" sz="2500" dirty="0">
                <a:solidFill>
                  <a:srgbClr val="00B0F0"/>
                </a:solidFill>
              </a:rPr>
              <a:t>Intake</a:t>
            </a:r>
            <a:r>
              <a:rPr lang="en-US" sz="2500" dirty="0"/>
              <a:t> God’s Word.</a:t>
            </a:r>
          </a:p>
          <a:p>
            <a:pPr marL="396875" indent="-396875">
              <a:spcBef>
                <a:spcPts val="400"/>
              </a:spcBef>
              <a:buFont typeface="+mj-lt"/>
              <a:buAutoNum type="arabicPeriod"/>
            </a:pPr>
            <a:r>
              <a:rPr lang="en-US" sz="2500" dirty="0">
                <a:solidFill>
                  <a:srgbClr val="00B0F0"/>
                </a:solidFill>
              </a:rPr>
              <a:t>Claim</a:t>
            </a:r>
            <a:r>
              <a:rPr lang="en-US" sz="2500" dirty="0"/>
              <a:t> God’s promises.</a:t>
            </a:r>
          </a:p>
          <a:p>
            <a:pPr marL="396875" indent="-396875">
              <a:spcBef>
                <a:spcPts val="400"/>
              </a:spcBef>
              <a:buFont typeface="+mj-lt"/>
              <a:buAutoNum type="arabicPeriod"/>
            </a:pPr>
            <a:r>
              <a:rPr lang="en-US" sz="2500" dirty="0">
                <a:solidFill>
                  <a:srgbClr val="00B0F0"/>
                </a:solidFill>
              </a:rPr>
              <a:t>Be filled </a:t>
            </a:r>
            <a:r>
              <a:rPr lang="en-US" sz="2500" dirty="0"/>
              <a:t>with the Holy Spirit.</a:t>
            </a:r>
          </a:p>
          <a:p>
            <a:pPr marL="396875" indent="-396875">
              <a:spcBef>
                <a:spcPts val="400"/>
              </a:spcBef>
              <a:buFont typeface="+mj-lt"/>
              <a:buAutoNum type="arabicPeriod"/>
            </a:pPr>
            <a:r>
              <a:rPr lang="en-US" sz="2500" dirty="0">
                <a:solidFill>
                  <a:srgbClr val="00B0F0"/>
                </a:solidFill>
              </a:rPr>
              <a:t>Put up </a:t>
            </a:r>
            <a:r>
              <a:rPr lang="en-US" sz="2500" dirty="0"/>
              <a:t>your shield immediately in combat.</a:t>
            </a:r>
          </a:p>
          <a:p>
            <a:pPr marL="396875" indent="-396875">
              <a:spcBef>
                <a:spcPts val="400"/>
              </a:spcBef>
              <a:buFont typeface="+mj-lt"/>
              <a:buAutoNum type="arabicPeriod"/>
            </a:pPr>
            <a:r>
              <a:rPr lang="en-US" sz="2500" dirty="0">
                <a:solidFill>
                  <a:srgbClr val="00B0F0"/>
                </a:solidFill>
              </a:rPr>
              <a:t>Be occupied </a:t>
            </a:r>
            <a:r>
              <a:rPr lang="en-US" sz="2500" dirty="0"/>
              <a:t>with Christ.</a:t>
            </a:r>
          </a:p>
        </p:txBody>
      </p:sp>
      <p:sp>
        <p:nvSpPr>
          <p:cNvPr id="10" name="Content Placeholder 6">
            <a:extLst>
              <a:ext uri="{FF2B5EF4-FFF2-40B4-BE49-F238E27FC236}">
                <a16:creationId xmlns:a16="http://schemas.microsoft.com/office/drawing/2014/main" id="{03596806-FD1D-4294-8106-20AC554850C2}"/>
              </a:ext>
            </a:extLst>
          </p:cNvPr>
          <p:cNvSpPr txBox="1">
            <a:spLocks/>
          </p:cNvSpPr>
          <p:nvPr/>
        </p:nvSpPr>
        <p:spPr>
          <a:xfrm>
            <a:off x="887440" y="4370524"/>
            <a:ext cx="6908209" cy="2061274"/>
          </a:xfrm>
          <a:prstGeom prst="rect">
            <a:avLst/>
          </a:prstGeom>
        </p:spPr>
        <p:txBody>
          <a:bodyPr>
            <a:norm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2300" b="1" i="1" dirty="0">
                <a:solidFill>
                  <a:srgbClr val="FBC13C"/>
                </a:solidFill>
              </a:rPr>
              <a:t>Colossians 3:1-2</a:t>
            </a:r>
          </a:p>
          <a:p>
            <a:pPr marL="0" indent="0">
              <a:lnSpc>
                <a:spcPct val="100000"/>
              </a:lnSpc>
              <a:spcBef>
                <a:spcPts val="600"/>
              </a:spcBef>
              <a:buNone/>
            </a:pPr>
            <a:r>
              <a:rPr lang="en-US" sz="2300" i="1" dirty="0"/>
              <a:t>Since, then, you have been raised with Christ, set your hearts on things above, where Christ is, seated at the right hand of God. Set your minds on things above, not on earthly things.</a:t>
            </a:r>
          </a:p>
        </p:txBody>
      </p:sp>
    </p:spTree>
    <p:extLst>
      <p:ext uri="{BB962C8B-B14F-4D97-AF65-F5344CB8AC3E}">
        <p14:creationId xmlns:p14="http://schemas.microsoft.com/office/powerpoint/2010/main" val="3378094797"/>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66F5556-AAC8-4AFE-AC2B-F183DF08144E}"/>
              </a:ext>
            </a:extLst>
          </p:cNvPr>
          <p:cNvSpPr/>
          <p:nvPr/>
        </p:nvSpPr>
        <p:spPr>
          <a:xfrm>
            <a:off x="0" y="1627322"/>
            <a:ext cx="12192000" cy="5230677"/>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a:extLst>
              <a:ext uri="{FF2B5EF4-FFF2-40B4-BE49-F238E27FC236}">
                <a16:creationId xmlns:a16="http://schemas.microsoft.com/office/drawing/2014/main" id="{6ADDCDEF-B2C4-4703-9022-E54D95870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404" y="2349062"/>
            <a:ext cx="3164167" cy="4508939"/>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5">
            <a:extLst>
              <a:ext uri="{FF2B5EF4-FFF2-40B4-BE49-F238E27FC236}">
                <a16:creationId xmlns:a16="http://schemas.microsoft.com/office/drawing/2014/main" id="{7C3AB42E-D4AD-417E-A6E2-A5CAFCD5580D}"/>
              </a:ext>
            </a:extLst>
          </p:cNvPr>
          <p:cNvSpPr txBox="1">
            <a:spLocks/>
          </p:cNvSpPr>
          <p:nvPr/>
        </p:nvSpPr>
        <p:spPr>
          <a:xfrm>
            <a:off x="657840" y="623105"/>
            <a:ext cx="10764965" cy="802739"/>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i="1" dirty="0"/>
              <a:t>“Take the HELMET OF SALVATION.”  </a:t>
            </a:r>
            <a:r>
              <a:rPr lang="en-US" sz="2400" b="0" i="1" dirty="0"/>
              <a:t>(Ephesians 6:17) </a:t>
            </a:r>
            <a:endParaRPr lang="en-US" sz="3600" b="0" i="1" dirty="0"/>
          </a:p>
        </p:txBody>
      </p:sp>
      <p:pic>
        <p:nvPicPr>
          <p:cNvPr id="4" name="Picture 3">
            <a:extLst>
              <a:ext uri="{FF2B5EF4-FFF2-40B4-BE49-F238E27FC236}">
                <a16:creationId xmlns:a16="http://schemas.microsoft.com/office/drawing/2014/main" id="{C9D79F5A-E93E-4326-BBDE-3227517268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43" t="1431" r="8735"/>
          <a:stretch/>
        </p:blipFill>
        <p:spPr>
          <a:xfrm>
            <a:off x="1" y="1627322"/>
            <a:ext cx="4389120" cy="5230678"/>
          </a:xfrm>
          <a:prstGeom prst="rect">
            <a:avLst/>
          </a:prstGeom>
        </p:spPr>
      </p:pic>
      <p:sp>
        <p:nvSpPr>
          <p:cNvPr id="11" name="Content Placeholder 6">
            <a:extLst>
              <a:ext uri="{FF2B5EF4-FFF2-40B4-BE49-F238E27FC236}">
                <a16:creationId xmlns:a16="http://schemas.microsoft.com/office/drawing/2014/main" id="{9B8151A0-6DC5-4220-A440-0CA8088DE263}"/>
              </a:ext>
            </a:extLst>
          </p:cNvPr>
          <p:cNvSpPr txBox="1">
            <a:spLocks/>
          </p:cNvSpPr>
          <p:nvPr/>
        </p:nvSpPr>
        <p:spPr>
          <a:xfrm>
            <a:off x="4887764" y="2048949"/>
            <a:ext cx="6535042" cy="4398346"/>
          </a:xfrm>
          <a:prstGeom prst="rect">
            <a:avLst/>
          </a:prstGeom>
        </p:spPr>
        <p:txBody>
          <a:bodyPr>
            <a:no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US" sz="2600" b="1" dirty="0">
                <a:solidFill>
                  <a:srgbClr val="00B0F0"/>
                </a:solidFill>
              </a:rPr>
              <a:t>PURPOSE:</a:t>
            </a:r>
          </a:p>
          <a:p>
            <a:pPr>
              <a:lnSpc>
                <a:spcPct val="100000"/>
              </a:lnSpc>
              <a:spcBef>
                <a:spcPts val="1200"/>
              </a:spcBef>
            </a:pPr>
            <a:r>
              <a:rPr lang="en-US" dirty="0"/>
              <a:t>We are identified as a child of God having been delivered from the kingdom of darkness.</a:t>
            </a:r>
          </a:p>
          <a:p>
            <a:pPr>
              <a:lnSpc>
                <a:spcPct val="100000"/>
              </a:lnSpc>
              <a:spcBef>
                <a:spcPts val="1200"/>
              </a:spcBef>
            </a:pPr>
            <a:r>
              <a:rPr lang="en-US" b="1" dirty="0">
                <a:solidFill>
                  <a:srgbClr val="FBC13C"/>
                </a:solidFill>
              </a:rPr>
              <a:t>Salvation</a:t>
            </a:r>
            <a:r>
              <a:rPr lang="en-US" dirty="0"/>
              <a:t> — </a:t>
            </a:r>
            <a:r>
              <a:rPr lang="en-US" altLang="en-US" dirty="0"/>
              <a:t>forgiven of my sin, rescued from the enemy camp, given victory over the world and devil and given a permanent place in God’s family / army</a:t>
            </a:r>
            <a:r>
              <a:rPr lang="en-US" dirty="0"/>
              <a:t>. </a:t>
            </a:r>
          </a:p>
        </p:txBody>
      </p:sp>
    </p:spTree>
    <p:extLst>
      <p:ext uri="{BB962C8B-B14F-4D97-AF65-F5344CB8AC3E}">
        <p14:creationId xmlns:p14="http://schemas.microsoft.com/office/powerpoint/2010/main" val="2349956907"/>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EBF6D5-7E1E-4F5D-8646-F4E67B87470C}"/>
              </a:ext>
            </a:extLst>
          </p:cNvPr>
          <p:cNvSpPr txBox="1"/>
          <p:nvPr/>
        </p:nvSpPr>
        <p:spPr>
          <a:xfrm>
            <a:off x="1940767" y="1743238"/>
            <a:ext cx="5850294" cy="523220"/>
          </a:xfrm>
          <a:prstGeom prst="rect">
            <a:avLst/>
          </a:prstGeom>
          <a:noFill/>
        </p:spPr>
        <p:txBody>
          <a:bodyPr wrap="square" rtlCol="0">
            <a:spAutoFit/>
          </a:bodyPr>
          <a:lstStyle/>
          <a:p>
            <a:r>
              <a:rPr lang="en-US" sz="2800" dirty="0">
                <a:latin typeface="Bree Serif" panose="02000503040000020004" pitchFamily="50" charset="0"/>
              </a:rPr>
              <a:t>Spiritual Warfare</a:t>
            </a:r>
          </a:p>
        </p:txBody>
      </p:sp>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58B73AF-5F90-4AC6-A1F4-DE2FC4E0C0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22" r="11441"/>
          <a:stretch/>
        </p:blipFill>
        <p:spPr>
          <a:xfrm>
            <a:off x="7578436" y="0"/>
            <a:ext cx="4613564" cy="6858000"/>
          </a:xfrm>
          <a:prstGeom prst="rect">
            <a:avLst/>
          </a:prstGeom>
        </p:spPr>
      </p:pic>
      <p:sp>
        <p:nvSpPr>
          <p:cNvPr id="7" name="Title 5">
            <a:extLst>
              <a:ext uri="{FF2B5EF4-FFF2-40B4-BE49-F238E27FC236}">
                <a16:creationId xmlns:a16="http://schemas.microsoft.com/office/drawing/2014/main" id="{9058429C-9CC3-4A64-ADB5-60BFB9A4B88A}"/>
              </a:ext>
            </a:extLst>
          </p:cNvPr>
          <p:cNvSpPr txBox="1">
            <a:spLocks/>
          </p:cNvSpPr>
          <p:nvPr/>
        </p:nvSpPr>
        <p:spPr>
          <a:xfrm>
            <a:off x="785774" y="1093776"/>
            <a:ext cx="6903619" cy="1133229"/>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dirty="0"/>
              <a:t>Why the Roman Helmet?</a:t>
            </a:r>
          </a:p>
        </p:txBody>
      </p:sp>
      <p:sp>
        <p:nvSpPr>
          <p:cNvPr id="9" name="Content Placeholder 6">
            <a:extLst>
              <a:ext uri="{FF2B5EF4-FFF2-40B4-BE49-F238E27FC236}">
                <a16:creationId xmlns:a16="http://schemas.microsoft.com/office/drawing/2014/main" id="{3D55C38A-9E70-4310-ABD1-0C4AAA045F7E}"/>
              </a:ext>
            </a:extLst>
          </p:cNvPr>
          <p:cNvSpPr txBox="1">
            <a:spLocks/>
          </p:cNvSpPr>
          <p:nvPr/>
        </p:nvSpPr>
        <p:spPr>
          <a:xfrm>
            <a:off x="785775" y="2299952"/>
            <a:ext cx="5966717" cy="401986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6875" indent="-396875">
              <a:spcBef>
                <a:spcPts val="1800"/>
              </a:spcBef>
              <a:buFont typeface="+mj-lt"/>
              <a:buAutoNum type="arabicPeriod"/>
            </a:pPr>
            <a:r>
              <a:rPr lang="en-US" sz="3200" dirty="0"/>
              <a:t>Identified which army</a:t>
            </a:r>
          </a:p>
          <a:p>
            <a:pPr marL="396875" indent="-396875">
              <a:spcBef>
                <a:spcPts val="1800"/>
              </a:spcBef>
              <a:buFont typeface="+mj-lt"/>
              <a:buAutoNum type="arabicPeriod"/>
            </a:pPr>
            <a:r>
              <a:rPr lang="en-US" sz="3200" dirty="0"/>
              <a:t>Red crested – identifies us as Soldiers of the Cross </a:t>
            </a:r>
          </a:p>
          <a:p>
            <a:pPr marL="396875" indent="-396875">
              <a:spcBef>
                <a:spcPts val="1800"/>
              </a:spcBef>
              <a:buFont typeface="+mj-lt"/>
              <a:buAutoNum type="arabicPeriod"/>
            </a:pPr>
            <a:r>
              <a:rPr lang="en-US" sz="3200" dirty="0"/>
              <a:t>We march under the Blood of the Lamb</a:t>
            </a:r>
          </a:p>
        </p:txBody>
      </p:sp>
      <p:pic>
        <p:nvPicPr>
          <p:cNvPr id="4" name="Picture 3">
            <a:extLst>
              <a:ext uri="{FF2B5EF4-FFF2-40B4-BE49-F238E27FC236}">
                <a16:creationId xmlns:a16="http://schemas.microsoft.com/office/drawing/2014/main" id="{AE23F7F8-D391-463B-8807-4A3BA828E3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781" t="4749" r="22814" b="58182"/>
          <a:stretch/>
        </p:blipFill>
        <p:spPr>
          <a:xfrm>
            <a:off x="7093528" y="0"/>
            <a:ext cx="5098473" cy="6847292"/>
          </a:xfrm>
          <a:prstGeom prst="rect">
            <a:avLst/>
          </a:prstGeom>
        </p:spPr>
      </p:pic>
    </p:spTree>
    <p:extLst>
      <p:ext uri="{BB962C8B-B14F-4D97-AF65-F5344CB8AC3E}">
        <p14:creationId xmlns:p14="http://schemas.microsoft.com/office/powerpoint/2010/main" val="3225050698"/>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EBF6D5-7E1E-4F5D-8646-F4E67B87470C}"/>
              </a:ext>
            </a:extLst>
          </p:cNvPr>
          <p:cNvSpPr txBox="1"/>
          <p:nvPr/>
        </p:nvSpPr>
        <p:spPr>
          <a:xfrm>
            <a:off x="1940767" y="1743238"/>
            <a:ext cx="5850294" cy="523220"/>
          </a:xfrm>
          <a:prstGeom prst="rect">
            <a:avLst/>
          </a:prstGeom>
          <a:noFill/>
        </p:spPr>
        <p:txBody>
          <a:bodyPr wrap="square" rtlCol="0">
            <a:spAutoFit/>
          </a:bodyPr>
          <a:lstStyle/>
          <a:p>
            <a:r>
              <a:rPr lang="en-US" sz="2800" dirty="0">
                <a:latin typeface="Bree Serif" panose="02000503040000020004" pitchFamily="50" charset="0"/>
              </a:rPr>
              <a:t>Spiritual Warfare</a:t>
            </a:r>
          </a:p>
        </p:txBody>
      </p:sp>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5">
            <a:extLst>
              <a:ext uri="{FF2B5EF4-FFF2-40B4-BE49-F238E27FC236}">
                <a16:creationId xmlns:a16="http://schemas.microsoft.com/office/drawing/2014/main" id="{9058429C-9CC3-4A64-ADB5-60BFB9A4B88A}"/>
              </a:ext>
            </a:extLst>
          </p:cNvPr>
          <p:cNvSpPr txBox="1">
            <a:spLocks/>
          </p:cNvSpPr>
          <p:nvPr/>
        </p:nvSpPr>
        <p:spPr>
          <a:xfrm>
            <a:off x="771706" y="1023436"/>
            <a:ext cx="6483171" cy="1133229"/>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altLang="en-US" sz="3400" dirty="0"/>
              <a:t>Our Lord won our victory with this battle proven helmet. </a:t>
            </a:r>
            <a:endParaRPr lang="en-US" sz="3400" dirty="0"/>
          </a:p>
        </p:txBody>
      </p:sp>
      <p:sp>
        <p:nvSpPr>
          <p:cNvPr id="10" name="Content Placeholder 6">
            <a:extLst>
              <a:ext uri="{FF2B5EF4-FFF2-40B4-BE49-F238E27FC236}">
                <a16:creationId xmlns:a16="http://schemas.microsoft.com/office/drawing/2014/main" id="{A9864311-357B-4F55-84B4-5E05F4060FE3}"/>
              </a:ext>
            </a:extLst>
          </p:cNvPr>
          <p:cNvSpPr txBox="1">
            <a:spLocks/>
          </p:cNvSpPr>
          <p:nvPr/>
        </p:nvSpPr>
        <p:spPr>
          <a:xfrm>
            <a:off x="785561" y="2685225"/>
            <a:ext cx="5097717" cy="3648506"/>
          </a:xfrm>
          <a:prstGeom prst="rect">
            <a:avLst/>
          </a:prstGeom>
        </p:spPr>
        <p:txBody>
          <a:bodyPr>
            <a:norm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US" b="1" i="1" dirty="0">
                <a:solidFill>
                  <a:srgbClr val="FBC13C"/>
                </a:solidFill>
              </a:rPr>
              <a:t>Isaiah 59:17</a:t>
            </a:r>
          </a:p>
          <a:p>
            <a:pPr marL="0" indent="0">
              <a:spcBef>
                <a:spcPts val="1200"/>
              </a:spcBef>
              <a:buNone/>
            </a:pPr>
            <a:endParaRPr lang="en-US" sz="600" b="1" i="1" dirty="0">
              <a:solidFill>
                <a:srgbClr val="FBC13C"/>
              </a:solidFill>
            </a:endParaRPr>
          </a:p>
          <a:p>
            <a:pPr marL="0" indent="0">
              <a:lnSpc>
                <a:spcPct val="110000"/>
              </a:lnSpc>
              <a:spcBef>
                <a:spcPts val="0"/>
              </a:spcBef>
              <a:buNone/>
            </a:pPr>
            <a:r>
              <a:rPr lang="en-US" sz="3200" i="1" dirty="0"/>
              <a:t>He put on righteousness like a breastplate,</a:t>
            </a:r>
          </a:p>
          <a:p>
            <a:pPr marL="0" indent="0">
              <a:lnSpc>
                <a:spcPct val="110000"/>
              </a:lnSpc>
              <a:spcBef>
                <a:spcPts val="0"/>
              </a:spcBef>
              <a:buNone/>
            </a:pPr>
            <a:endParaRPr lang="en-US" sz="1200" i="1" dirty="0"/>
          </a:p>
          <a:p>
            <a:pPr marL="0" indent="0">
              <a:lnSpc>
                <a:spcPct val="110000"/>
              </a:lnSpc>
              <a:spcBef>
                <a:spcPts val="0"/>
              </a:spcBef>
              <a:buNone/>
            </a:pPr>
            <a:r>
              <a:rPr lang="en-US" sz="3200" i="1" dirty="0"/>
              <a:t>And a helmet of salvation on His head;</a:t>
            </a:r>
          </a:p>
        </p:txBody>
      </p:sp>
      <p:pic>
        <p:nvPicPr>
          <p:cNvPr id="11" name="Picture 10">
            <a:extLst>
              <a:ext uri="{FF2B5EF4-FFF2-40B4-BE49-F238E27FC236}">
                <a16:creationId xmlns:a16="http://schemas.microsoft.com/office/drawing/2014/main" id="{CB92B3CE-72B8-4A7E-AE94-6B3710A7C1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781" t="4749" r="22814" b="58182"/>
          <a:stretch/>
        </p:blipFill>
        <p:spPr>
          <a:xfrm>
            <a:off x="7093528" y="0"/>
            <a:ext cx="5098473" cy="6847292"/>
          </a:xfrm>
          <a:prstGeom prst="rect">
            <a:avLst/>
          </a:prstGeom>
        </p:spPr>
      </p:pic>
    </p:spTree>
    <p:extLst>
      <p:ext uri="{BB962C8B-B14F-4D97-AF65-F5344CB8AC3E}">
        <p14:creationId xmlns:p14="http://schemas.microsoft.com/office/powerpoint/2010/main" val="1340610948"/>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2562" y="875918"/>
            <a:ext cx="9625997" cy="901521"/>
          </a:xfrm>
        </p:spPr>
        <p:txBody>
          <a:bodyPr>
            <a:noAutofit/>
          </a:bodyPr>
          <a:lstStyle/>
          <a:p>
            <a:r>
              <a:rPr lang="en-US" altLang="en-US" sz="4800" dirty="0"/>
              <a:t>The mind is the battlefield	</a:t>
            </a:r>
            <a:endParaRPr lang="en-US" sz="4800" dirty="0"/>
          </a:p>
        </p:txBody>
      </p:sp>
      <p:sp>
        <p:nvSpPr>
          <p:cNvPr id="8" name="Content Placeholder 6">
            <a:extLst>
              <a:ext uri="{FF2B5EF4-FFF2-40B4-BE49-F238E27FC236}">
                <a16:creationId xmlns:a16="http://schemas.microsoft.com/office/drawing/2014/main" id="{4F8B07B4-1B51-44DE-92CE-A3796571991E}"/>
              </a:ext>
            </a:extLst>
          </p:cNvPr>
          <p:cNvSpPr txBox="1">
            <a:spLocks/>
          </p:cNvSpPr>
          <p:nvPr/>
        </p:nvSpPr>
        <p:spPr>
          <a:xfrm>
            <a:off x="1744192" y="2089856"/>
            <a:ext cx="9839786" cy="4097784"/>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spcBef>
                <a:spcPts val="1800"/>
              </a:spcBef>
              <a:buFont typeface="Arial" panose="020B0604020202020204" pitchFamily="34" charset="0"/>
              <a:buChar char="•"/>
            </a:pPr>
            <a:r>
              <a:rPr lang="en-US" sz="3200" dirty="0"/>
              <a:t>Our enemy inserts in our mind his lies, evil imaginations, high reasoning, doubts, etc.</a:t>
            </a:r>
          </a:p>
          <a:p>
            <a:pPr marL="285750" indent="-285750">
              <a:lnSpc>
                <a:spcPct val="110000"/>
              </a:lnSpc>
              <a:spcBef>
                <a:spcPts val="1800"/>
              </a:spcBef>
              <a:buFont typeface="Arial" panose="020B0604020202020204" pitchFamily="34" charset="0"/>
              <a:buChar char="•"/>
            </a:pPr>
            <a:r>
              <a:rPr lang="en-US" sz="3200" dirty="0"/>
              <a:t>Enemy fortresses are destroyed at deliverance.</a:t>
            </a:r>
          </a:p>
          <a:p>
            <a:pPr marL="285750" indent="-285750">
              <a:lnSpc>
                <a:spcPct val="110000"/>
              </a:lnSpc>
              <a:spcBef>
                <a:spcPts val="1800"/>
              </a:spcBef>
              <a:buFont typeface="Arial" panose="020B0604020202020204" pitchFamily="34" charset="0"/>
              <a:buChar char="•"/>
            </a:pPr>
            <a:r>
              <a:rPr lang="en-US" sz="3200" dirty="0"/>
              <a:t>Now the mind must be restored with God’s truth.  </a:t>
            </a:r>
          </a:p>
          <a:p>
            <a:pPr marL="285750" indent="-285750">
              <a:lnSpc>
                <a:spcPct val="110000"/>
              </a:lnSpc>
              <a:spcBef>
                <a:spcPts val="1800"/>
              </a:spcBef>
              <a:buFont typeface="Arial" panose="020B0604020202020204" pitchFamily="34" charset="0"/>
              <a:buChar char="•"/>
            </a:pPr>
            <a:r>
              <a:rPr lang="en-US" sz="3200" dirty="0"/>
              <a:t>More in Chapter 5. </a:t>
            </a:r>
          </a:p>
        </p:txBody>
      </p:sp>
    </p:spTree>
    <p:extLst>
      <p:ext uri="{BB962C8B-B14F-4D97-AF65-F5344CB8AC3E}">
        <p14:creationId xmlns:p14="http://schemas.microsoft.com/office/powerpoint/2010/main" val="1665515411"/>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2562" y="875918"/>
            <a:ext cx="9625997" cy="901521"/>
          </a:xfrm>
        </p:spPr>
        <p:txBody>
          <a:bodyPr>
            <a:noAutofit/>
          </a:bodyPr>
          <a:lstStyle/>
          <a:p>
            <a:r>
              <a:rPr lang="en-US" altLang="en-US" sz="4800" dirty="0"/>
              <a:t>Divinely powerful weapons	</a:t>
            </a:r>
            <a:endParaRPr lang="en-US" sz="4800" dirty="0"/>
          </a:p>
        </p:txBody>
      </p:sp>
      <p:sp>
        <p:nvSpPr>
          <p:cNvPr id="8" name="Content Placeholder 6">
            <a:extLst>
              <a:ext uri="{FF2B5EF4-FFF2-40B4-BE49-F238E27FC236}">
                <a16:creationId xmlns:a16="http://schemas.microsoft.com/office/drawing/2014/main" id="{4F8B07B4-1B51-44DE-92CE-A3796571991E}"/>
              </a:ext>
            </a:extLst>
          </p:cNvPr>
          <p:cNvSpPr txBox="1">
            <a:spLocks/>
          </p:cNvSpPr>
          <p:nvPr/>
        </p:nvSpPr>
        <p:spPr>
          <a:xfrm>
            <a:off x="1744192" y="2050473"/>
            <a:ext cx="8757553" cy="413716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1800"/>
              </a:spcBef>
            </a:pPr>
            <a:r>
              <a:rPr lang="en-US" i="1" dirty="0"/>
              <a:t>For though we walk in the flesh, we are not waging war according to the flesh. For the weapons of our warfare are not of the flesh but have </a:t>
            </a:r>
            <a:r>
              <a:rPr lang="en-US" i="1" dirty="0">
                <a:solidFill>
                  <a:srgbClr val="00B0F0"/>
                </a:solidFill>
              </a:rPr>
              <a:t>divine power to destroy strongholds</a:t>
            </a:r>
            <a:r>
              <a:rPr lang="en-US" i="1" dirty="0"/>
              <a:t>. We destroy arguments and every lofty opinion raised against the knowledge of God, and take every thought captive to obey Christ, being ready to punish every disobedience, when your obedience is complete.</a:t>
            </a:r>
          </a:p>
        </p:txBody>
      </p:sp>
    </p:spTree>
    <p:extLst>
      <p:ext uri="{BB962C8B-B14F-4D97-AF65-F5344CB8AC3E}">
        <p14:creationId xmlns:p14="http://schemas.microsoft.com/office/powerpoint/2010/main" val="1396025816"/>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2562" y="875918"/>
            <a:ext cx="9625997" cy="901521"/>
          </a:xfrm>
        </p:spPr>
        <p:txBody>
          <a:bodyPr>
            <a:noAutofit/>
          </a:bodyPr>
          <a:lstStyle/>
          <a:p>
            <a:r>
              <a:rPr lang="en-US" dirty="0"/>
              <a:t>Armor is for protection of our valuable, priceless life in Christ.</a:t>
            </a:r>
          </a:p>
        </p:txBody>
      </p:sp>
      <p:sp>
        <p:nvSpPr>
          <p:cNvPr id="8" name="Content Placeholder 6">
            <a:extLst>
              <a:ext uri="{FF2B5EF4-FFF2-40B4-BE49-F238E27FC236}">
                <a16:creationId xmlns:a16="http://schemas.microsoft.com/office/drawing/2014/main" id="{4F8B07B4-1B51-44DE-92CE-A3796571991E}"/>
              </a:ext>
            </a:extLst>
          </p:cNvPr>
          <p:cNvSpPr txBox="1">
            <a:spLocks/>
          </p:cNvSpPr>
          <p:nvPr/>
        </p:nvSpPr>
        <p:spPr>
          <a:xfrm>
            <a:off x="1744192" y="2269966"/>
            <a:ext cx="9839786" cy="4097784"/>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60000"/>
              </a:lnSpc>
              <a:buFont typeface="Arial" panose="020B0604020202020204" pitchFamily="34" charset="0"/>
              <a:buChar char="•"/>
            </a:pPr>
            <a:r>
              <a:rPr lang="en-US" sz="3000" dirty="0">
                <a:solidFill>
                  <a:srgbClr val="00B0F0"/>
                </a:solidFill>
              </a:rPr>
              <a:t>Because we are Christ’s  </a:t>
            </a:r>
            <a:r>
              <a:rPr lang="en-US" sz="3000" i="1" dirty="0">
                <a:solidFill>
                  <a:srgbClr val="FBC13C"/>
                </a:solidFill>
              </a:rPr>
              <a:t>(Ephesians 1)</a:t>
            </a:r>
          </a:p>
          <a:p>
            <a:pPr marL="285750" indent="-285750">
              <a:lnSpc>
                <a:spcPct val="60000"/>
              </a:lnSpc>
              <a:buFont typeface="Arial" panose="020B0604020202020204" pitchFamily="34" charset="0"/>
              <a:buChar char="•"/>
            </a:pPr>
            <a:r>
              <a:rPr lang="en-US" sz="3000" dirty="0"/>
              <a:t>Chosen one’s  </a:t>
            </a:r>
            <a:r>
              <a:rPr lang="en-US" sz="3000" i="1" dirty="0">
                <a:solidFill>
                  <a:srgbClr val="FBC13C"/>
                </a:solidFill>
              </a:rPr>
              <a:t>(1:4)</a:t>
            </a:r>
          </a:p>
          <a:p>
            <a:pPr marL="285750" indent="-285750">
              <a:lnSpc>
                <a:spcPct val="60000"/>
              </a:lnSpc>
              <a:buFont typeface="Arial" panose="020B0604020202020204" pitchFamily="34" charset="0"/>
              <a:buChar char="•"/>
            </a:pPr>
            <a:r>
              <a:rPr lang="en-US" sz="3000" dirty="0"/>
              <a:t>Adopted as </a:t>
            </a:r>
            <a:r>
              <a:rPr lang="en-US" sz="3000" dirty="0">
                <a:solidFill>
                  <a:srgbClr val="00B0F0"/>
                </a:solidFill>
              </a:rPr>
              <a:t>His Royal Children</a:t>
            </a:r>
            <a:r>
              <a:rPr lang="en-US" sz="3000" dirty="0"/>
              <a:t>  </a:t>
            </a:r>
            <a:r>
              <a:rPr lang="en-US" sz="3000" i="1" dirty="0">
                <a:solidFill>
                  <a:srgbClr val="FBC13C"/>
                </a:solidFill>
              </a:rPr>
              <a:t>(1:5)</a:t>
            </a:r>
          </a:p>
          <a:p>
            <a:pPr marL="285750" indent="-285750">
              <a:lnSpc>
                <a:spcPct val="60000"/>
              </a:lnSpc>
              <a:buFont typeface="Arial" panose="020B0604020202020204" pitchFamily="34" charset="0"/>
              <a:buChar char="•"/>
            </a:pPr>
            <a:r>
              <a:rPr lang="en-US" sz="3000" dirty="0"/>
              <a:t>The Redeemed Ones  </a:t>
            </a:r>
            <a:r>
              <a:rPr lang="en-US" sz="3000" i="1" dirty="0">
                <a:solidFill>
                  <a:srgbClr val="FBC13C"/>
                </a:solidFill>
              </a:rPr>
              <a:t>(1:7)</a:t>
            </a:r>
          </a:p>
          <a:p>
            <a:pPr marL="285750" indent="-285750">
              <a:lnSpc>
                <a:spcPct val="60000"/>
              </a:lnSpc>
              <a:buFont typeface="Arial" panose="020B0604020202020204" pitchFamily="34" charset="0"/>
              <a:buChar char="•"/>
            </a:pPr>
            <a:r>
              <a:rPr lang="en-US" sz="3000" dirty="0"/>
              <a:t>Christ’s treasure and inheritance  </a:t>
            </a:r>
            <a:r>
              <a:rPr lang="en-US" sz="3000" i="1" dirty="0">
                <a:solidFill>
                  <a:srgbClr val="FBC13C"/>
                </a:solidFill>
              </a:rPr>
              <a:t>(1:11)</a:t>
            </a:r>
          </a:p>
          <a:p>
            <a:pPr marL="285750" indent="-285750">
              <a:lnSpc>
                <a:spcPct val="60000"/>
              </a:lnSpc>
              <a:buFont typeface="Arial" panose="020B0604020202020204" pitchFamily="34" charset="0"/>
              <a:buChar char="•"/>
            </a:pPr>
            <a:r>
              <a:rPr lang="en-US" sz="3000" dirty="0"/>
              <a:t>Vessels sealed by the Holy Spirit  </a:t>
            </a:r>
            <a:r>
              <a:rPr lang="en-US" sz="3000" i="1" dirty="0">
                <a:solidFill>
                  <a:srgbClr val="FBC13C"/>
                </a:solidFill>
              </a:rPr>
              <a:t>(1:13)</a:t>
            </a:r>
          </a:p>
          <a:p>
            <a:pPr marL="285750" indent="-285750">
              <a:lnSpc>
                <a:spcPct val="60000"/>
              </a:lnSpc>
              <a:buFont typeface="Arial" panose="020B0604020202020204" pitchFamily="34" charset="0"/>
              <a:buChar char="•"/>
            </a:pPr>
            <a:r>
              <a:rPr lang="en-US" sz="3000" dirty="0"/>
              <a:t>The living Body of Christ on earth  </a:t>
            </a:r>
            <a:r>
              <a:rPr lang="en-US" sz="3000" i="1" dirty="0">
                <a:solidFill>
                  <a:srgbClr val="FBC13C"/>
                </a:solidFill>
              </a:rPr>
              <a:t>(1:23)</a:t>
            </a:r>
          </a:p>
        </p:txBody>
      </p:sp>
    </p:spTree>
    <p:extLst>
      <p:ext uri="{BB962C8B-B14F-4D97-AF65-F5344CB8AC3E}">
        <p14:creationId xmlns:p14="http://schemas.microsoft.com/office/powerpoint/2010/main" val="221161526"/>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66F5556-AAC8-4AFE-AC2B-F183DF08144E}"/>
              </a:ext>
            </a:extLst>
          </p:cNvPr>
          <p:cNvSpPr/>
          <p:nvPr/>
        </p:nvSpPr>
        <p:spPr>
          <a:xfrm>
            <a:off x="0" y="1627322"/>
            <a:ext cx="12192000" cy="5230677"/>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a:extLst>
              <a:ext uri="{FF2B5EF4-FFF2-40B4-BE49-F238E27FC236}">
                <a16:creationId xmlns:a16="http://schemas.microsoft.com/office/drawing/2014/main" id="{6ADDCDEF-B2C4-4703-9022-E54D95870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404" y="2349062"/>
            <a:ext cx="3164167" cy="4508939"/>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5">
            <a:extLst>
              <a:ext uri="{FF2B5EF4-FFF2-40B4-BE49-F238E27FC236}">
                <a16:creationId xmlns:a16="http://schemas.microsoft.com/office/drawing/2014/main" id="{7C3AB42E-D4AD-417E-A6E2-A5CAFCD5580D}"/>
              </a:ext>
            </a:extLst>
          </p:cNvPr>
          <p:cNvSpPr txBox="1">
            <a:spLocks/>
          </p:cNvSpPr>
          <p:nvPr/>
        </p:nvSpPr>
        <p:spPr>
          <a:xfrm>
            <a:off x="1115053" y="595395"/>
            <a:ext cx="10764965" cy="802739"/>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3600" i="1" dirty="0"/>
              <a:t>Activating the </a:t>
            </a:r>
            <a:r>
              <a:rPr lang="en-US" sz="3600" i="1" dirty="0">
                <a:solidFill>
                  <a:schemeClr val="bg1"/>
                </a:solidFill>
              </a:rPr>
              <a:t>“helmet of salvation”  </a:t>
            </a:r>
            <a:r>
              <a:rPr lang="en-US" sz="2400" b="0" i="1" dirty="0"/>
              <a:t>(Ephesians 6:17) </a:t>
            </a:r>
            <a:endParaRPr lang="en-US" sz="3600" b="0" i="1" dirty="0"/>
          </a:p>
        </p:txBody>
      </p:sp>
      <p:pic>
        <p:nvPicPr>
          <p:cNvPr id="4" name="Picture 3">
            <a:extLst>
              <a:ext uri="{FF2B5EF4-FFF2-40B4-BE49-F238E27FC236}">
                <a16:creationId xmlns:a16="http://schemas.microsoft.com/office/drawing/2014/main" id="{C9D79F5A-E93E-4326-BBDE-3227517268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43" t="1167" r="9023" b="-1"/>
          <a:stretch/>
        </p:blipFill>
        <p:spPr>
          <a:xfrm>
            <a:off x="0" y="1627321"/>
            <a:ext cx="4586067" cy="5230679"/>
          </a:xfrm>
          <a:prstGeom prst="rect">
            <a:avLst/>
          </a:prstGeom>
        </p:spPr>
      </p:pic>
      <p:sp>
        <p:nvSpPr>
          <p:cNvPr id="11" name="Content Placeholder 6">
            <a:extLst>
              <a:ext uri="{FF2B5EF4-FFF2-40B4-BE49-F238E27FC236}">
                <a16:creationId xmlns:a16="http://schemas.microsoft.com/office/drawing/2014/main" id="{9B8151A0-6DC5-4220-A440-0CA8088DE263}"/>
              </a:ext>
            </a:extLst>
          </p:cNvPr>
          <p:cNvSpPr txBox="1">
            <a:spLocks/>
          </p:cNvSpPr>
          <p:nvPr/>
        </p:nvSpPr>
        <p:spPr>
          <a:xfrm>
            <a:off x="4887763" y="2048949"/>
            <a:ext cx="6535041" cy="4398346"/>
          </a:xfrm>
          <a:prstGeom prst="rect">
            <a:avLst/>
          </a:prstGeom>
        </p:spPr>
        <p:txBody>
          <a:bodyPr>
            <a:no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US" sz="2600" b="1" dirty="0">
                <a:solidFill>
                  <a:srgbClr val="00B0F0"/>
                </a:solidFill>
              </a:rPr>
              <a:t>APPLICATION:</a:t>
            </a:r>
          </a:p>
          <a:p>
            <a:pPr>
              <a:lnSpc>
                <a:spcPct val="100000"/>
              </a:lnSpc>
              <a:spcBef>
                <a:spcPts val="1200"/>
              </a:spcBef>
            </a:pPr>
            <a:r>
              <a:rPr lang="en-US" sz="3000" dirty="0"/>
              <a:t>Refuse the evil thought when </a:t>
            </a:r>
            <a:br>
              <a:rPr lang="en-US" sz="3000" dirty="0"/>
            </a:br>
            <a:r>
              <a:rPr lang="en-US" sz="3000" dirty="0"/>
              <a:t>first hits.</a:t>
            </a:r>
          </a:p>
          <a:p>
            <a:pPr>
              <a:lnSpc>
                <a:spcPct val="100000"/>
              </a:lnSpc>
              <a:spcBef>
                <a:spcPts val="1200"/>
              </a:spcBef>
            </a:pPr>
            <a:r>
              <a:rPr lang="en-US" sz="3000" dirty="0"/>
              <a:t>Distinguish between enemy thoughts and your own.</a:t>
            </a:r>
          </a:p>
          <a:p>
            <a:pPr>
              <a:lnSpc>
                <a:spcPct val="100000"/>
              </a:lnSpc>
              <a:spcBef>
                <a:spcPts val="1200"/>
              </a:spcBef>
            </a:pPr>
            <a:r>
              <a:rPr lang="en-US" sz="3000" dirty="0"/>
              <a:t>Speak the truth in place of the lies.</a:t>
            </a:r>
          </a:p>
          <a:p>
            <a:pPr>
              <a:lnSpc>
                <a:spcPct val="100000"/>
              </a:lnSpc>
              <a:spcBef>
                <a:spcPts val="1200"/>
              </a:spcBef>
            </a:pPr>
            <a:r>
              <a:rPr lang="en-US" sz="3000" dirty="0"/>
              <a:t>Submit your emotions to Christ. </a:t>
            </a:r>
          </a:p>
        </p:txBody>
      </p:sp>
    </p:spTree>
    <p:extLst>
      <p:ext uri="{BB962C8B-B14F-4D97-AF65-F5344CB8AC3E}">
        <p14:creationId xmlns:p14="http://schemas.microsoft.com/office/powerpoint/2010/main" val="240842035"/>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66F5556-AAC8-4AFE-AC2B-F183DF08144E}"/>
              </a:ext>
            </a:extLst>
          </p:cNvPr>
          <p:cNvSpPr/>
          <p:nvPr/>
        </p:nvSpPr>
        <p:spPr>
          <a:xfrm>
            <a:off x="0" y="1627322"/>
            <a:ext cx="12192000" cy="5230677"/>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5">
            <a:extLst>
              <a:ext uri="{FF2B5EF4-FFF2-40B4-BE49-F238E27FC236}">
                <a16:creationId xmlns:a16="http://schemas.microsoft.com/office/drawing/2014/main" id="{7C3AB42E-D4AD-417E-A6E2-A5CAFCD5580D}"/>
              </a:ext>
            </a:extLst>
          </p:cNvPr>
          <p:cNvSpPr txBox="1">
            <a:spLocks/>
          </p:cNvSpPr>
          <p:nvPr/>
        </p:nvSpPr>
        <p:spPr>
          <a:xfrm>
            <a:off x="533144" y="539976"/>
            <a:ext cx="11201651" cy="540680"/>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3200" i="1" dirty="0"/>
              <a:t>“Take the SWORD OF THE SPIRIT which is the WORD OF GOD.”</a:t>
            </a:r>
            <a:endParaRPr lang="en-US" sz="3600" b="0" i="1" dirty="0"/>
          </a:p>
        </p:txBody>
      </p:sp>
      <p:sp>
        <p:nvSpPr>
          <p:cNvPr id="11" name="Content Placeholder 6">
            <a:extLst>
              <a:ext uri="{FF2B5EF4-FFF2-40B4-BE49-F238E27FC236}">
                <a16:creationId xmlns:a16="http://schemas.microsoft.com/office/drawing/2014/main" id="{9B8151A0-6DC5-4220-A440-0CA8088DE263}"/>
              </a:ext>
            </a:extLst>
          </p:cNvPr>
          <p:cNvSpPr txBox="1">
            <a:spLocks/>
          </p:cNvSpPr>
          <p:nvPr/>
        </p:nvSpPr>
        <p:spPr>
          <a:xfrm>
            <a:off x="4832344" y="2145934"/>
            <a:ext cx="6535042" cy="4398346"/>
          </a:xfrm>
          <a:prstGeom prst="rect">
            <a:avLst/>
          </a:prstGeom>
        </p:spPr>
        <p:txBody>
          <a:bodyPr>
            <a:no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US" sz="2600" b="1" dirty="0">
                <a:solidFill>
                  <a:srgbClr val="00B0F0"/>
                </a:solidFill>
              </a:rPr>
              <a:t>PURPOSE:</a:t>
            </a:r>
          </a:p>
          <a:p>
            <a:pPr>
              <a:lnSpc>
                <a:spcPct val="100000"/>
              </a:lnSpc>
              <a:spcBef>
                <a:spcPts val="1200"/>
              </a:spcBef>
            </a:pPr>
            <a:r>
              <a:rPr lang="en-US" dirty="0"/>
              <a:t>We use this </a:t>
            </a:r>
            <a:r>
              <a:rPr lang="en-US" dirty="0">
                <a:solidFill>
                  <a:srgbClr val="FBC13C"/>
                </a:solidFill>
              </a:rPr>
              <a:t>offensive weapon </a:t>
            </a:r>
            <a:r>
              <a:rPr lang="en-US" dirty="0"/>
              <a:t>of the spoken Word of God just as Jesus did in the wilderness when He said to Satan, </a:t>
            </a:r>
            <a:r>
              <a:rPr lang="en-US" i="1" dirty="0"/>
              <a:t>“Be gone, Satan!”</a:t>
            </a:r>
          </a:p>
          <a:p>
            <a:pPr>
              <a:lnSpc>
                <a:spcPct val="100000"/>
              </a:lnSpc>
              <a:spcBef>
                <a:spcPts val="1200"/>
              </a:spcBef>
            </a:pPr>
            <a:r>
              <a:rPr lang="en-US" b="1" dirty="0">
                <a:solidFill>
                  <a:srgbClr val="FBC13C"/>
                </a:solidFill>
              </a:rPr>
              <a:t>Sword of the Spirit</a:t>
            </a:r>
            <a:r>
              <a:rPr lang="en-US" dirty="0"/>
              <a:t> — </a:t>
            </a:r>
            <a:r>
              <a:rPr lang="en-US" altLang="en-US" dirty="0"/>
              <a:t>the </a:t>
            </a:r>
            <a:r>
              <a:rPr lang="en-US" altLang="en-US" b="1" i="1" dirty="0"/>
              <a:t>spoken</a:t>
            </a:r>
            <a:r>
              <a:rPr lang="en-US" altLang="en-US" dirty="0"/>
              <a:t> Word of God</a:t>
            </a:r>
            <a:endParaRPr lang="en-US" dirty="0"/>
          </a:p>
        </p:txBody>
      </p:sp>
      <p:sp>
        <p:nvSpPr>
          <p:cNvPr id="13" name="Title 5">
            <a:extLst>
              <a:ext uri="{FF2B5EF4-FFF2-40B4-BE49-F238E27FC236}">
                <a16:creationId xmlns:a16="http://schemas.microsoft.com/office/drawing/2014/main" id="{912998F6-E1C4-48AF-8389-B89599E06BDC}"/>
              </a:ext>
            </a:extLst>
          </p:cNvPr>
          <p:cNvSpPr txBox="1">
            <a:spLocks/>
          </p:cNvSpPr>
          <p:nvPr/>
        </p:nvSpPr>
        <p:spPr>
          <a:xfrm>
            <a:off x="746586" y="1027858"/>
            <a:ext cx="2598839" cy="493665"/>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2200" b="0" i="1" dirty="0"/>
              <a:t>(Ephesians 6:17)</a:t>
            </a:r>
          </a:p>
        </p:txBody>
      </p:sp>
      <p:pic>
        <p:nvPicPr>
          <p:cNvPr id="15" name="Picture 14">
            <a:extLst>
              <a:ext uri="{FF2B5EF4-FFF2-40B4-BE49-F238E27FC236}">
                <a16:creationId xmlns:a16="http://schemas.microsoft.com/office/drawing/2014/main" id="{DBD01C3D-509A-47E0-AD2B-16B82079C5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843" r="9023" b="12639"/>
          <a:stretch/>
        </p:blipFill>
        <p:spPr>
          <a:xfrm>
            <a:off x="0" y="1627322"/>
            <a:ext cx="4281055" cy="5230678"/>
          </a:xfrm>
          <a:prstGeom prst="rect">
            <a:avLst/>
          </a:prstGeom>
        </p:spPr>
      </p:pic>
    </p:spTree>
    <p:extLst>
      <p:ext uri="{BB962C8B-B14F-4D97-AF65-F5344CB8AC3E}">
        <p14:creationId xmlns:p14="http://schemas.microsoft.com/office/powerpoint/2010/main" val="59824264"/>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EBF6D5-7E1E-4F5D-8646-F4E67B87470C}"/>
              </a:ext>
            </a:extLst>
          </p:cNvPr>
          <p:cNvSpPr txBox="1"/>
          <p:nvPr/>
        </p:nvSpPr>
        <p:spPr>
          <a:xfrm>
            <a:off x="1940767" y="1743238"/>
            <a:ext cx="5850294" cy="523220"/>
          </a:xfrm>
          <a:prstGeom prst="rect">
            <a:avLst/>
          </a:prstGeom>
          <a:noFill/>
        </p:spPr>
        <p:txBody>
          <a:bodyPr wrap="square" rtlCol="0">
            <a:spAutoFit/>
          </a:bodyPr>
          <a:lstStyle/>
          <a:p>
            <a:r>
              <a:rPr lang="en-US" sz="2800" dirty="0">
                <a:latin typeface="Bree Serif" panose="02000503040000020004" pitchFamily="50" charset="0"/>
              </a:rPr>
              <a:t>Spiritual Warfare</a:t>
            </a:r>
          </a:p>
        </p:txBody>
      </p:sp>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58B73AF-5F90-4AC6-A1F4-DE2FC4E0C0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062" t="30765" r="34554" b="11031"/>
          <a:stretch/>
        </p:blipFill>
        <p:spPr>
          <a:xfrm>
            <a:off x="7578436" y="0"/>
            <a:ext cx="4613564" cy="6858000"/>
          </a:xfrm>
          <a:prstGeom prst="rect">
            <a:avLst/>
          </a:prstGeom>
        </p:spPr>
      </p:pic>
      <p:sp>
        <p:nvSpPr>
          <p:cNvPr id="7" name="Title 5">
            <a:extLst>
              <a:ext uri="{FF2B5EF4-FFF2-40B4-BE49-F238E27FC236}">
                <a16:creationId xmlns:a16="http://schemas.microsoft.com/office/drawing/2014/main" id="{9058429C-9CC3-4A64-ADB5-60BFB9A4B88A}"/>
              </a:ext>
            </a:extLst>
          </p:cNvPr>
          <p:cNvSpPr txBox="1">
            <a:spLocks/>
          </p:cNvSpPr>
          <p:nvPr/>
        </p:nvSpPr>
        <p:spPr>
          <a:xfrm>
            <a:off x="1095265" y="953096"/>
            <a:ext cx="6191359" cy="1133229"/>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ts val="4900"/>
              </a:lnSpc>
            </a:pPr>
            <a:r>
              <a:rPr lang="en-US" altLang="en-US" sz="4400" dirty="0"/>
              <a:t>We declare God’s Word to the enemy.</a:t>
            </a:r>
            <a:endParaRPr lang="en-US" sz="4400" dirty="0"/>
          </a:p>
        </p:txBody>
      </p:sp>
      <p:sp>
        <p:nvSpPr>
          <p:cNvPr id="10" name="Content Placeholder 6">
            <a:extLst>
              <a:ext uri="{FF2B5EF4-FFF2-40B4-BE49-F238E27FC236}">
                <a16:creationId xmlns:a16="http://schemas.microsoft.com/office/drawing/2014/main" id="{A9864311-357B-4F55-84B4-5E05F4060FE3}"/>
              </a:ext>
            </a:extLst>
          </p:cNvPr>
          <p:cNvSpPr txBox="1">
            <a:spLocks/>
          </p:cNvSpPr>
          <p:nvPr/>
        </p:nvSpPr>
        <p:spPr>
          <a:xfrm>
            <a:off x="1109120" y="2614885"/>
            <a:ext cx="5097717" cy="3648506"/>
          </a:xfrm>
          <a:prstGeom prst="rect">
            <a:avLst/>
          </a:prstGeom>
        </p:spPr>
        <p:txBody>
          <a:bodyPr>
            <a:norm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US" b="1" i="1" dirty="0">
                <a:solidFill>
                  <a:srgbClr val="FBC13C"/>
                </a:solidFill>
              </a:rPr>
              <a:t>Isaiah 49:2</a:t>
            </a:r>
          </a:p>
          <a:p>
            <a:pPr marL="0" indent="0">
              <a:spcBef>
                <a:spcPts val="1200"/>
              </a:spcBef>
              <a:buNone/>
            </a:pPr>
            <a:endParaRPr lang="en-US" sz="600" b="1" i="1" dirty="0">
              <a:solidFill>
                <a:srgbClr val="FBC13C"/>
              </a:solidFill>
            </a:endParaRPr>
          </a:p>
          <a:p>
            <a:pPr marL="0" indent="0">
              <a:lnSpc>
                <a:spcPct val="110000"/>
              </a:lnSpc>
              <a:spcBef>
                <a:spcPts val="0"/>
              </a:spcBef>
              <a:buNone/>
            </a:pPr>
            <a:r>
              <a:rPr lang="en-US" sz="3200" i="1" dirty="0"/>
              <a:t>He has made </a:t>
            </a:r>
            <a:r>
              <a:rPr lang="en-US" sz="3200" i="1" dirty="0">
                <a:solidFill>
                  <a:srgbClr val="00B0F0"/>
                </a:solidFill>
              </a:rPr>
              <a:t>My mouth like a sharp sword</a:t>
            </a:r>
            <a:r>
              <a:rPr lang="en-US" sz="3200" i="1" dirty="0"/>
              <a:t>,</a:t>
            </a:r>
          </a:p>
          <a:p>
            <a:pPr marL="0" indent="0">
              <a:lnSpc>
                <a:spcPct val="110000"/>
              </a:lnSpc>
              <a:spcBef>
                <a:spcPts val="0"/>
              </a:spcBef>
              <a:buNone/>
            </a:pPr>
            <a:endParaRPr lang="en-US" sz="1200" i="1" dirty="0"/>
          </a:p>
          <a:p>
            <a:pPr marL="0" indent="0">
              <a:lnSpc>
                <a:spcPct val="110000"/>
              </a:lnSpc>
              <a:spcBef>
                <a:spcPts val="0"/>
              </a:spcBef>
              <a:buNone/>
            </a:pPr>
            <a:r>
              <a:rPr lang="en-US" sz="3200" i="1" dirty="0"/>
              <a:t>In the shadow of His hand He has concealed Me;</a:t>
            </a:r>
          </a:p>
        </p:txBody>
      </p:sp>
    </p:spTree>
    <p:extLst>
      <p:ext uri="{BB962C8B-B14F-4D97-AF65-F5344CB8AC3E}">
        <p14:creationId xmlns:p14="http://schemas.microsoft.com/office/powerpoint/2010/main" val="3115351906"/>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EBF6D5-7E1E-4F5D-8646-F4E67B87470C}"/>
              </a:ext>
            </a:extLst>
          </p:cNvPr>
          <p:cNvSpPr txBox="1"/>
          <p:nvPr/>
        </p:nvSpPr>
        <p:spPr>
          <a:xfrm>
            <a:off x="1940767" y="1743238"/>
            <a:ext cx="5850294" cy="523220"/>
          </a:xfrm>
          <a:prstGeom prst="rect">
            <a:avLst/>
          </a:prstGeom>
          <a:noFill/>
        </p:spPr>
        <p:txBody>
          <a:bodyPr wrap="square" rtlCol="0">
            <a:spAutoFit/>
          </a:bodyPr>
          <a:lstStyle/>
          <a:p>
            <a:r>
              <a:rPr lang="en-US" sz="2800" dirty="0">
                <a:latin typeface="Bree Serif" panose="02000503040000020004" pitchFamily="50" charset="0"/>
              </a:rPr>
              <a:t>Spiritual Warfare</a:t>
            </a:r>
          </a:p>
        </p:txBody>
      </p:sp>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58B73AF-5F90-4AC6-A1F4-DE2FC4E0C0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062" t="30765" r="34554" b="11031"/>
          <a:stretch/>
        </p:blipFill>
        <p:spPr>
          <a:xfrm>
            <a:off x="7578436" y="0"/>
            <a:ext cx="4613564" cy="6858000"/>
          </a:xfrm>
          <a:prstGeom prst="rect">
            <a:avLst/>
          </a:prstGeom>
        </p:spPr>
      </p:pic>
      <p:sp>
        <p:nvSpPr>
          <p:cNvPr id="9" name="Title 5">
            <a:extLst>
              <a:ext uri="{FF2B5EF4-FFF2-40B4-BE49-F238E27FC236}">
                <a16:creationId xmlns:a16="http://schemas.microsoft.com/office/drawing/2014/main" id="{BD9CCE6E-C1DD-4F77-AC00-1E629699BC5B}"/>
              </a:ext>
            </a:extLst>
          </p:cNvPr>
          <p:cNvSpPr txBox="1">
            <a:spLocks/>
          </p:cNvSpPr>
          <p:nvPr/>
        </p:nvSpPr>
        <p:spPr>
          <a:xfrm>
            <a:off x="887441" y="579013"/>
            <a:ext cx="6580159" cy="1133229"/>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altLang="en-US" sz="3600" dirty="0"/>
              <a:t>Extremely lethal Roman sword symbol for the </a:t>
            </a:r>
            <a:r>
              <a:rPr lang="en-US" altLang="en-US" sz="3600" dirty="0">
                <a:solidFill>
                  <a:schemeClr val="bg1"/>
                </a:solidFill>
              </a:rPr>
              <a:t>Word of God</a:t>
            </a:r>
            <a:endParaRPr lang="en-US" sz="3600" dirty="0">
              <a:solidFill>
                <a:schemeClr val="bg1"/>
              </a:solidFill>
            </a:endParaRPr>
          </a:p>
        </p:txBody>
      </p:sp>
      <p:sp>
        <p:nvSpPr>
          <p:cNvPr id="11" name="Content Placeholder 6">
            <a:extLst>
              <a:ext uri="{FF2B5EF4-FFF2-40B4-BE49-F238E27FC236}">
                <a16:creationId xmlns:a16="http://schemas.microsoft.com/office/drawing/2014/main" id="{A973FCA0-C2E9-422B-B345-122F06F4F34D}"/>
              </a:ext>
            </a:extLst>
          </p:cNvPr>
          <p:cNvSpPr txBox="1">
            <a:spLocks/>
          </p:cNvSpPr>
          <p:nvPr/>
        </p:nvSpPr>
        <p:spPr>
          <a:xfrm>
            <a:off x="887441" y="1868320"/>
            <a:ext cx="6795133" cy="228311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0513" indent="-290513">
              <a:spcBef>
                <a:spcPts val="1200"/>
              </a:spcBef>
              <a:buFont typeface="Arial" panose="020B0604020202020204" pitchFamily="34" charset="0"/>
              <a:buChar char="•"/>
            </a:pPr>
            <a:r>
              <a:rPr lang="en-US" dirty="0"/>
              <a:t>Double-edged, sharp, greatly feared</a:t>
            </a:r>
          </a:p>
          <a:p>
            <a:pPr marL="290513" indent="-290513">
              <a:spcBef>
                <a:spcPts val="1200"/>
              </a:spcBef>
              <a:buFont typeface="Arial" panose="020B0604020202020204" pitchFamily="34" charset="0"/>
              <a:buChar char="•"/>
            </a:pPr>
            <a:r>
              <a:rPr lang="en-US" dirty="0"/>
              <a:t>Never left his side</a:t>
            </a:r>
          </a:p>
          <a:p>
            <a:pPr marL="290513" indent="-290513">
              <a:spcBef>
                <a:spcPts val="1200"/>
              </a:spcBef>
              <a:buFont typeface="Arial" panose="020B0604020202020204" pitchFamily="34" charset="0"/>
              <a:buChar char="•"/>
            </a:pPr>
            <a:r>
              <a:rPr lang="en-US" dirty="0"/>
              <a:t>A primary offensive weapon</a:t>
            </a:r>
          </a:p>
        </p:txBody>
      </p:sp>
      <p:sp>
        <p:nvSpPr>
          <p:cNvPr id="12" name="Content Placeholder 6">
            <a:extLst>
              <a:ext uri="{FF2B5EF4-FFF2-40B4-BE49-F238E27FC236}">
                <a16:creationId xmlns:a16="http://schemas.microsoft.com/office/drawing/2014/main" id="{DF0398BE-9793-498B-B6C3-5851CC13C086}"/>
              </a:ext>
            </a:extLst>
          </p:cNvPr>
          <p:cNvSpPr txBox="1">
            <a:spLocks/>
          </p:cNvSpPr>
          <p:nvPr/>
        </p:nvSpPr>
        <p:spPr>
          <a:xfrm>
            <a:off x="887441" y="3913334"/>
            <a:ext cx="6358484" cy="2545768"/>
          </a:xfrm>
          <a:prstGeom prst="rect">
            <a:avLst/>
          </a:prstGeom>
        </p:spPr>
        <p:txBody>
          <a:bodyPr>
            <a:norm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2300" b="1" i="1" dirty="0">
                <a:solidFill>
                  <a:srgbClr val="FBC13C"/>
                </a:solidFill>
              </a:rPr>
              <a:t>Hebrews 4:12 (ESV)</a:t>
            </a:r>
          </a:p>
          <a:p>
            <a:pPr marL="0" indent="0">
              <a:lnSpc>
                <a:spcPct val="100000"/>
              </a:lnSpc>
              <a:spcBef>
                <a:spcPts val="600"/>
              </a:spcBef>
              <a:buNone/>
            </a:pPr>
            <a:r>
              <a:rPr lang="en-US" sz="2300" i="1" dirty="0"/>
              <a:t>For the word of God is living and active, sharper than any two-edged sword, piercing to the division of soul and of spirit, of joints and of marrow, and discerning the thoughts and intentions of the heart. </a:t>
            </a:r>
          </a:p>
        </p:txBody>
      </p:sp>
    </p:spTree>
    <p:extLst>
      <p:ext uri="{BB962C8B-B14F-4D97-AF65-F5344CB8AC3E}">
        <p14:creationId xmlns:p14="http://schemas.microsoft.com/office/powerpoint/2010/main" val="1366331484"/>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66F5556-AAC8-4AFE-AC2B-F183DF08144E}"/>
              </a:ext>
            </a:extLst>
          </p:cNvPr>
          <p:cNvSpPr/>
          <p:nvPr/>
        </p:nvSpPr>
        <p:spPr>
          <a:xfrm>
            <a:off x="0" y="1627322"/>
            <a:ext cx="12192000" cy="5230677"/>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BD01C3D-509A-47E0-AD2B-16B82079C5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843" r="9023" b="12639"/>
          <a:stretch/>
        </p:blipFill>
        <p:spPr>
          <a:xfrm>
            <a:off x="0" y="1627322"/>
            <a:ext cx="4281055" cy="5230678"/>
          </a:xfrm>
          <a:prstGeom prst="rect">
            <a:avLst/>
          </a:prstGeom>
        </p:spPr>
      </p:pic>
      <p:sp>
        <p:nvSpPr>
          <p:cNvPr id="9" name="Content Placeholder 6">
            <a:extLst>
              <a:ext uri="{FF2B5EF4-FFF2-40B4-BE49-F238E27FC236}">
                <a16:creationId xmlns:a16="http://schemas.microsoft.com/office/drawing/2014/main" id="{962F24A7-E1AD-4479-B58D-C520E47AEDB2}"/>
              </a:ext>
            </a:extLst>
          </p:cNvPr>
          <p:cNvSpPr txBox="1">
            <a:spLocks/>
          </p:cNvSpPr>
          <p:nvPr/>
        </p:nvSpPr>
        <p:spPr>
          <a:xfrm>
            <a:off x="4832343" y="2215206"/>
            <a:ext cx="6535041" cy="4398346"/>
          </a:xfrm>
          <a:prstGeom prst="rect">
            <a:avLst/>
          </a:prstGeom>
        </p:spPr>
        <p:txBody>
          <a:bodyPr>
            <a:no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US" sz="2600" b="1" dirty="0">
                <a:solidFill>
                  <a:srgbClr val="00B0F0"/>
                </a:solidFill>
              </a:rPr>
              <a:t>APPLICATION:</a:t>
            </a:r>
          </a:p>
          <a:p>
            <a:pPr>
              <a:lnSpc>
                <a:spcPct val="100000"/>
              </a:lnSpc>
              <a:spcBef>
                <a:spcPts val="1200"/>
              </a:spcBef>
            </a:pPr>
            <a:r>
              <a:rPr lang="en-US" sz="3200" dirty="0"/>
              <a:t>Speak an appropriate verse against the lie or strategy of the enemy, and it will destroy Satan’s plan against you.</a:t>
            </a:r>
          </a:p>
        </p:txBody>
      </p:sp>
      <p:sp>
        <p:nvSpPr>
          <p:cNvPr id="14" name="Title 5">
            <a:extLst>
              <a:ext uri="{FF2B5EF4-FFF2-40B4-BE49-F238E27FC236}">
                <a16:creationId xmlns:a16="http://schemas.microsoft.com/office/drawing/2014/main" id="{012CB29F-8F66-4B95-AD9B-E05381AA477C}"/>
              </a:ext>
            </a:extLst>
          </p:cNvPr>
          <p:cNvSpPr txBox="1">
            <a:spLocks/>
          </p:cNvSpPr>
          <p:nvPr/>
        </p:nvSpPr>
        <p:spPr>
          <a:xfrm>
            <a:off x="824110" y="595395"/>
            <a:ext cx="10764965" cy="802739"/>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3600" i="1" dirty="0"/>
              <a:t>Activating the </a:t>
            </a:r>
            <a:r>
              <a:rPr lang="en-US" sz="3600" i="1" dirty="0">
                <a:solidFill>
                  <a:schemeClr val="bg1"/>
                </a:solidFill>
              </a:rPr>
              <a:t>“the Sword of the Spirit”  </a:t>
            </a:r>
            <a:r>
              <a:rPr lang="en-US" sz="2400" b="0" i="1" dirty="0"/>
              <a:t>(Ephesians 6:17) </a:t>
            </a:r>
            <a:endParaRPr lang="en-US" sz="3600" b="0" i="1" dirty="0"/>
          </a:p>
        </p:txBody>
      </p:sp>
    </p:spTree>
    <p:extLst>
      <p:ext uri="{BB962C8B-B14F-4D97-AF65-F5344CB8AC3E}">
        <p14:creationId xmlns:p14="http://schemas.microsoft.com/office/powerpoint/2010/main" val="1476685451"/>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66F5556-AAC8-4AFE-AC2B-F183DF08144E}"/>
              </a:ext>
            </a:extLst>
          </p:cNvPr>
          <p:cNvSpPr/>
          <p:nvPr/>
        </p:nvSpPr>
        <p:spPr>
          <a:xfrm>
            <a:off x="0" y="2009405"/>
            <a:ext cx="12192000" cy="4848594"/>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5">
            <a:extLst>
              <a:ext uri="{FF2B5EF4-FFF2-40B4-BE49-F238E27FC236}">
                <a16:creationId xmlns:a16="http://schemas.microsoft.com/office/drawing/2014/main" id="{7C3AB42E-D4AD-417E-A6E2-A5CAFCD5580D}"/>
              </a:ext>
            </a:extLst>
          </p:cNvPr>
          <p:cNvSpPr txBox="1">
            <a:spLocks/>
          </p:cNvSpPr>
          <p:nvPr/>
        </p:nvSpPr>
        <p:spPr>
          <a:xfrm>
            <a:off x="817416" y="539975"/>
            <a:ext cx="10508405" cy="831281"/>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3300" i="1" dirty="0"/>
              <a:t>“PRAY at all times in the Spirit and be on the alert and make petition for all the saints.” </a:t>
            </a:r>
            <a:endParaRPr lang="en-US" sz="3300" b="0" i="1" dirty="0"/>
          </a:p>
        </p:txBody>
      </p:sp>
      <p:sp>
        <p:nvSpPr>
          <p:cNvPr id="11" name="Content Placeholder 6">
            <a:extLst>
              <a:ext uri="{FF2B5EF4-FFF2-40B4-BE49-F238E27FC236}">
                <a16:creationId xmlns:a16="http://schemas.microsoft.com/office/drawing/2014/main" id="{9B8151A0-6DC5-4220-A440-0CA8088DE263}"/>
              </a:ext>
            </a:extLst>
          </p:cNvPr>
          <p:cNvSpPr txBox="1">
            <a:spLocks/>
          </p:cNvSpPr>
          <p:nvPr/>
        </p:nvSpPr>
        <p:spPr>
          <a:xfrm>
            <a:off x="4832344" y="2604654"/>
            <a:ext cx="6493477" cy="3939625"/>
          </a:xfrm>
          <a:prstGeom prst="rect">
            <a:avLst/>
          </a:prstGeom>
        </p:spPr>
        <p:txBody>
          <a:bodyPr>
            <a:no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US" sz="2600" b="1" dirty="0">
                <a:solidFill>
                  <a:srgbClr val="00B0F0"/>
                </a:solidFill>
              </a:rPr>
              <a:t>PURPOSE OF PRAYER FOR BATTLE:</a:t>
            </a:r>
          </a:p>
          <a:p>
            <a:pPr>
              <a:lnSpc>
                <a:spcPct val="100000"/>
              </a:lnSpc>
              <a:spcBef>
                <a:spcPts val="1200"/>
              </a:spcBef>
            </a:pPr>
            <a:r>
              <a:rPr lang="en-US" dirty="0"/>
              <a:t>Prayer is communication with God in praise, thanksgiving, confession, petition, intercession and LISTENING.  Prayer keeps us from falling into enemy traps. </a:t>
            </a:r>
            <a:r>
              <a:rPr lang="en-US" dirty="0">
                <a:solidFill>
                  <a:srgbClr val="FBC13C"/>
                </a:solidFill>
              </a:rPr>
              <a:t>We get our orders for all spiritual warfare in prayer.</a:t>
            </a:r>
          </a:p>
        </p:txBody>
      </p:sp>
      <p:sp>
        <p:nvSpPr>
          <p:cNvPr id="13" name="Title 5">
            <a:extLst>
              <a:ext uri="{FF2B5EF4-FFF2-40B4-BE49-F238E27FC236}">
                <a16:creationId xmlns:a16="http://schemas.microsoft.com/office/drawing/2014/main" id="{912998F6-E1C4-48AF-8389-B89599E06BDC}"/>
              </a:ext>
            </a:extLst>
          </p:cNvPr>
          <p:cNvSpPr txBox="1">
            <a:spLocks/>
          </p:cNvSpPr>
          <p:nvPr/>
        </p:nvSpPr>
        <p:spPr>
          <a:xfrm>
            <a:off x="7078115" y="1152133"/>
            <a:ext cx="2598839" cy="493665"/>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2200" b="0" i="1" dirty="0"/>
              <a:t>(Ephesians 6:18)</a:t>
            </a:r>
          </a:p>
        </p:txBody>
      </p:sp>
      <p:pic>
        <p:nvPicPr>
          <p:cNvPr id="17" name="Picture 16">
            <a:extLst>
              <a:ext uri="{FF2B5EF4-FFF2-40B4-BE49-F238E27FC236}">
                <a16:creationId xmlns:a16="http://schemas.microsoft.com/office/drawing/2014/main" id="{6745D1C5-0F63-429A-B87C-B9660978FC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558" r="4019"/>
          <a:stretch/>
        </p:blipFill>
        <p:spPr>
          <a:xfrm>
            <a:off x="-1" y="2009404"/>
            <a:ext cx="4544291" cy="4848595"/>
          </a:xfrm>
          <a:prstGeom prst="rect">
            <a:avLst/>
          </a:prstGeom>
        </p:spPr>
      </p:pic>
    </p:spTree>
    <p:extLst>
      <p:ext uri="{BB962C8B-B14F-4D97-AF65-F5344CB8AC3E}">
        <p14:creationId xmlns:p14="http://schemas.microsoft.com/office/powerpoint/2010/main" val="1438547869"/>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EBF6D5-7E1E-4F5D-8646-F4E67B87470C}"/>
              </a:ext>
            </a:extLst>
          </p:cNvPr>
          <p:cNvSpPr txBox="1"/>
          <p:nvPr/>
        </p:nvSpPr>
        <p:spPr>
          <a:xfrm>
            <a:off x="1940767" y="1743238"/>
            <a:ext cx="5850294" cy="523220"/>
          </a:xfrm>
          <a:prstGeom prst="rect">
            <a:avLst/>
          </a:prstGeom>
          <a:noFill/>
        </p:spPr>
        <p:txBody>
          <a:bodyPr wrap="square" rtlCol="0">
            <a:spAutoFit/>
          </a:bodyPr>
          <a:lstStyle/>
          <a:p>
            <a:r>
              <a:rPr lang="en-US" sz="2800" dirty="0">
                <a:latin typeface="Bree Serif" panose="02000503040000020004" pitchFamily="50" charset="0"/>
              </a:rPr>
              <a:t>Spiritual Warfare</a:t>
            </a:r>
          </a:p>
        </p:txBody>
      </p:sp>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58B73AF-5F90-4AC6-A1F4-DE2FC4E0C067}"/>
              </a:ext>
            </a:extLst>
          </p:cNvPr>
          <p:cNvPicPr>
            <a:picLocks noChangeAspect="1"/>
          </p:cNvPicPr>
          <p:nvPr/>
        </p:nvPicPr>
        <p:blipFill rotWithShape="1">
          <a:blip r:embed="rId4">
            <a:extLst>
              <a:ext uri="{28A0092B-C50C-407E-A947-70E740481C1C}">
                <a14:useLocalDpi xmlns:a14="http://schemas.microsoft.com/office/drawing/2010/main" val="0"/>
              </a:ext>
            </a:extLst>
          </a:blip>
          <a:srcRect l="8683" t="7809" r="680"/>
          <a:stretch/>
        </p:blipFill>
        <p:spPr>
          <a:xfrm>
            <a:off x="7246302" y="0"/>
            <a:ext cx="4945698" cy="6858000"/>
          </a:xfrm>
          <a:prstGeom prst="rect">
            <a:avLst/>
          </a:prstGeom>
        </p:spPr>
      </p:pic>
      <p:sp>
        <p:nvSpPr>
          <p:cNvPr id="7" name="Title 5">
            <a:extLst>
              <a:ext uri="{FF2B5EF4-FFF2-40B4-BE49-F238E27FC236}">
                <a16:creationId xmlns:a16="http://schemas.microsoft.com/office/drawing/2014/main" id="{9058429C-9CC3-4A64-ADB5-60BFB9A4B88A}"/>
              </a:ext>
            </a:extLst>
          </p:cNvPr>
          <p:cNvSpPr txBox="1">
            <a:spLocks/>
          </p:cNvSpPr>
          <p:nvPr/>
        </p:nvSpPr>
        <p:spPr>
          <a:xfrm>
            <a:off x="929006" y="953096"/>
            <a:ext cx="6039826" cy="640177"/>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altLang="en-US" sz="3300" dirty="0"/>
              <a:t>Jesus admonishes us to </a:t>
            </a:r>
            <a:r>
              <a:rPr lang="en-US" altLang="en-US" sz="3300" dirty="0">
                <a:solidFill>
                  <a:schemeClr val="bg1"/>
                </a:solidFill>
              </a:rPr>
              <a:t>pray.</a:t>
            </a:r>
            <a:endParaRPr lang="en-US" sz="3300" dirty="0">
              <a:solidFill>
                <a:schemeClr val="bg1"/>
              </a:solidFill>
            </a:endParaRPr>
          </a:p>
        </p:txBody>
      </p:sp>
      <p:sp>
        <p:nvSpPr>
          <p:cNvPr id="10" name="Content Placeholder 6">
            <a:extLst>
              <a:ext uri="{FF2B5EF4-FFF2-40B4-BE49-F238E27FC236}">
                <a16:creationId xmlns:a16="http://schemas.microsoft.com/office/drawing/2014/main" id="{A9864311-357B-4F55-84B4-5E05F4060FE3}"/>
              </a:ext>
            </a:extLst>
          </p:cNvPr>
          <p:cNvSpPr txBox="1">
            <a:spLocks/>
          </p:cNvSpPr>
          <p:nvPr/>
        </p:nvSpPr>
        <p:spPr>
          <a:xfrm>
            <a:off x="942860" y="3336511"/>
            <a:ext cx="5360958" cy="2926880"/>
          </a:xfrm>
          <a:prstGeom prst="rect">
            <a:avLst/>
          </a:prstGeom>
        </p:spPr>
        <p:txBody>
          <a:bodyPr>
            <a:norm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US" b="1" i="1" dirty="0">
                <a:solidFill>
                  <a:srgbClr val="FBC13C"/>
                </a:solidFill>
              </a:rPr>
              <a:t>Matthew 26:41</a:t>
            </a:r>
          </a:p>
          <a:p>
            <a:pPr marL="0" indent="0">
              <a:lnSpc>
                <a:spcPct val="100000"/>
              </a:lnSpc>
              <a:spcBef>
                <a:spcPts val="1200"/>
              </a:spcBef>
              <a:buNone/>
            </a:pPr>
            <a:r>
              <a:rPr lang="en-US" i="1" dirty="0"/>
              <a:t>Keep watching and </a:t>
            </a:r>
            <a:r>
              <a:rPr lang="en-US" i="1" dirty="0">
                <a:solidFill>
                  <a:srgbClr val="00B0F0"/>
                </a:solidFill>
              </a:rPr>
              <a:t>praying</a:t>
            </a:r>
            <a:r>
              <a:rPr lang="en-US" i="1" dirty="0"/>
              <a:t>, that you may not enter into temptation; the spirit is willing, but the flesh is weak.</a:t>
            </a:r>
          </a:p>
        </p:txBody>
      </p:sp>
      <p:sp>
        <p:nvSpPr>
          <p:cNvPr id="9" name="Title 5">
            <a:extLst>
              <a:ext uri="{FF2B5EF4-FFF2-40B4-BE49-F238E27FC236}">
                <a16:creationId xmlns:a16="http://schemas.microsoft.com/office/drawing/2014/main" id="{AF02879D-F5BA-4E38-861D-276AA6AF83AE}"/>
              </a:ext>
            </a:extLst>
          </p:cNvPr>
          <p:cNvSpPr txBox="1">
            <a:spLocks/>
          </p:cNvSpPr>
          <p:nvPr/>
        </p:nvSpPr>
        <p:spPr>
          <a:xfrm>
            <a:off x="929005" y="1646254"/>
            <a:ext cx="6039826" cy="1685762"/>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altLang="en-US" sz="2700" i="1" dirty="0"/>
              <a:t>Prayer is the most lethal far-reaching weapon of our armor.</a:t>
            </a:r>
          </a:p>
        </p:txBody>
      </p:sp>
    </p:spTree>
    <p:extLst>
      <p:ext uri="{BB962C8B-B14F-4D97-AF65-F5344CB8AC3E}">
        <p14:creationId xmlns:p14="http://schemas.microsoft.com/office/powerpoint/2010/main" val="1446331773"/>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66F5556-AAC8-4AFE-AC2B-F183DF08144E}"/>
              </a:ext>
            </a:extLst>
          </p:cNvPr>
          <p:cNvSpPr/>
          <p:nvPr/>
        </p:nvSpPr>
        <p:spPr>
          <a:xfrm>
            <a:off x="0" y="2009405"/>
            <a:ext cx="12192000" cy="4848594"/>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5">
            <a:extLst>
              <a:ext uri="{FF2B5EF4-FFF2-40B4-BE49-F238E27FC236}">
                <a16:creationId xmlns:a16="http://schemas.microsoft.com/office/drawing/2014/main" id="{7C3AB42E-D4AD-417E-A6E2-A5CAFCD5580D}"/>
              </a:ext>
            </a:extLst>
          </p:cNvPr>
          <p:cNvSpPr txBox="1">
            <a:spLocks/>
          </p:cNvSpPr>
          <p:nvPr/>
        </p:nvSpPr>
        <p:spPr>
          <a:xfrm>
            <a:off x="706576" y="789361"/>
            <a:ext cx="10508405" cy="762352"/>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4200" i="1" dirty="0"/>
              <a:t>Activating the weapon of </a:t>
            </a:r>
            <a:r>
              <a:rPr lang="en-US" sz="4200" i="1" dirty="0">
                <a:solidFill>
                  <a:schemeClr val="bg1"/>
                </a:solidFill>
              </a:rPr>
              <a:t>“prayer”</a:t>
            </a:r>
            <a:endParaRPr lang="en-US" sz="4200" b="0" i="1" dirty="0">
              <a:solidFill>
                <a:schemeClr val="bg1"/>
              </a:solidFill>
            </a:endParaRPr>
          </a:p>
        </p:txBody>
      </p:sp>
      <p:sp>
        <p:nvSpPr>
          <p:cNvPr id="11" name="Content Placeholder 6">
            <a:extLst>
              <a:ext uri="{FF2B5EF4-FFF2-40B4-BE49-F238E27FC236}">
                <a16:creationId xmlns:a16="http://schemas.microsoft.com/office/drawing/2014/main" id="{9B8151A0-6DC5-4220-A440-0CA8088DE263}"/>
              </a:ext>
            </a:extLst>
          </p:cNvPr>
          <p:cNvSpPr txBox="1">
            <a:spLocks/>
          </p:cNvSpPr>
          <p:nvPr/>
        </p:nvSpPr>
        <p:spPr>
          <a:xfrm>
            <a:off x="4984747" y="2369121"/>
            <a:ext cx="6493477" cy="3939625"/>
          </a:xfrm>
          <a:prstGeom prst="rect">
            <a:avLst/>
          </a:prstGeom>
        </p:spPr>
        <p:txBody>
          <a:bodyPr>
            <a:no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100"/>
              </a:lnSpc>
              <a:spcBef>
                <a:spcPts val="1500"/>
              </a:spcBef>
              <a:buNone/>
            </a:pPr>
            <a:r>
              <a:rPr lang="en-US" sz="2600" b="1" dirty="0">
                <a:solidFill>
                  <a:srgbClr val="00B0F0"/>
                </a:solidFill>
              </a:rPr>
              <a:t>APPLICATION:</a:t>
            </a:r>
          </a:p>
          <a:p>
            <a:pPr>
              <a:lnSpc>
                <a:spcPts val="3100"/>
              </a:lnSpc>
              <a:spcBef>
                <a:spcPts val="1500"/>
              </a:spcBef>
            </a:pPr>
            <a:r>
              <a:rPr lang="en-US" sz="2600" dirty="0"/>
              <a:t>We pray for boldness to fearlessly declare the Gospel to unbelievers.</a:t>
            </a:r>
          </a:p>
          <a:p>
            <a:pPr>
              <a:lnSpc>
                <a:spcPts val="3100"/>
              </a:lnSpc>
              <a:spcBef>
                <a:spcPts val="1500"/>
              </a:spcBef>
            </a:pPr>
            <a:r>
              <a:rPr lang="en-US" sz="2600" dirty="0"/>
              <a:t>We pray for boldness to  speak against all enemy opposition in our minds or external circumstances.</a:t>
            </a:r>
          </a:p>
          <a:p>
            <a:pPr>
              <a:lnSpc>
                <a:spcPts val="3100"/>
              </a:lnSpc>
              <a:spcBef>
                <a:spcPts val="1500"/>
              </a:spcBef>
            </a:pPr>
            <a:r>
              <a:rPr lang="en-US" sz="2600" dirty="0"/>
              <a:t>We stay alert to pray for the needs of our fellow brothers and sisters.</a:t>
            </a:r>
          </a:p>
        </p:txBody>
      </p:sp>
      <p:sp>
        <p:nvSpPr>
          <p:cNvPr id="13" name="Title 5">
            <a:extLst>
              <a:ext uri="{FF2B5EF4-FFF2-40B4-BE49-F238E27FC236}">
                <a16:creationId xmlns:a16="http://schemas.microsoft.com/office/drawing/2014/main" id="{912998F6-E1C4-48AF-8389-B89599E06BDC}"/>
              </a:ext>
            </a:extLst>
          </p:cNvPr>
          <p:cNvSpPr txBox="1">
            <a:spLocks/>
          </p:cNvSpPr>
          <p:nvPr/>
        </p:nvSpPr>
        <p:spPr>
          <a:xfrm>
            <a:off x="9090467" y="1006834"/>
            <a:ext cx="2598839" cy="493665"/>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2200" b="0" i="1" dirty="0"/>
              <a:t>(Ephesians 6:18)</a:t>
            </a:r>
          </a:p>
        </p:txBody>
      </p:sp>
      <p:pic>
        <p:nvPicPr>
          <p:cNvPr id="17" name="Picture 16">
            <a:extLst>
              <a:ext uri="{FF2B5EF4-FFF2-40B4-BE49-F238E27FC236}">
                <a16:creationId xmlns:a16="http://schemas.microsoft.com/office/drawing/2014/main" id="{6745D1C5-0F63-429A-B87C-B9660978FC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558" r="4019"/>
          <a:stretch/>
        </p:blipFill>
        <p:spPr>
          <a:xfrm>
            <a:off x="-1" y="2009404"/>
            <a:ext cx="4544291" cy="4848595"/>
          </a:xfrm>
          <a:prstGeom prst="rect">
            <a:avLst/>
          </a:prstGeom>
        </p:spPr>
      </p:pic>
    </p:spTree>
    <p:extLst>
      <p:ext uri="{BB962C8B-B14F-4D97-AF65-F5344CB8AC3E}">
        <p14:creationId xmlns:p14="http://schemas.microsoft.com/office/powerpoint/2010/main" val="2217265610"/>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EBF6D5-7E1E-4F5D-8646-F4E67B87470C}"/>
              </a:ext>
            </a:extLst>
          </p:cNvPr>
          <p:cNvSpPr txBox="1"/>
          <p:nvPr/>
        </p:nvSpPr>
        <p:spPr>
          <a:xfrm>
            <a:off x="1940767" y="1743238"/>
            <a:ext cx="5850294" cy="523220"/>
          </a:xfrm>
          <a:prstGeom prst="rect">
            <a:avLst/>
          </a:prstGeom>
          <a:noFill/>
        </p:spPr>
        <p:txBody>
          <a:bodyPr wrap="square" rtlCol="0">
            <a:spAutoFit/>
          </a:bodyPr>
          <a:lstStyle/>
          <a:p>
            <a:r>
              <a:rPr lang="en-US" sz="2800" dirty="0">
                <a:latin typeface="Bree Serif" panose="02000503040000020004" pitchFamily="50" charset="0"/>
              </a:rPr>
              <a:t>Spiritual Warfare</a:t>
            </a:r>
          </a:p>
        </p:txBody>
      </p:sp>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5">
            <a:extLst>
              <a:ext uri="{FF2B5EF4-FFF2-40B4-BE49-F238E27FC236}">
                <a16:creationId xmlns:a16="http://schemas.microsoft.com/office/drawing/2014/main" id="{9058429C-9CC3-4A64-ADB5-60BFB9A4B88A}"/>
              </a:ext>
            </a:extLst>
          </p:cNvPr>
          <p:cNvSpPr txBox="1">
            <a:spLocks/>
          </p:cNvSpPr>
          <p:nvPr/>
        </p:nvSpPr>
        <p:spPr>
          <a:xfrm>
            <a:off x="4706684" y="673394"/>
            <a:ext cx="6995194" cy="775845"/>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3900" dirty="0"/>
              <a:t>How do we put on the Armor?</a:t>
            </a:r>
          </a:p>
        </p:txBody>
      </p:sp>
      <p:sp>
        <p:nvSpPr>
          <p:cNvPr id="9" name="Content Placeholder 6">
            <a:extLst>
              <a:ext uri="{FF2B5EF4-FFF2-40B4-BE49-F238E27FC236}">
                <a16:creationId xmlns:a16="http://schemas.microsoft.com/office/drawing/2014/main" id="{3D55C38A-9E70-4310-ABD1-0C4AAA045F7E}"/>
              </a:ext>
            </a:extLst>
          </p:cNvPr>
          <p:cNvSpPr txBox="1">
            <a:spLocks/>
          </p:cNvSpPr>
          <p:nvPr/>
        </p:nvSpPr>
        <p:spPr>
          <a:xfrm>
            <a:off x="4706684" y="1668468"/>
            <a:ext cx="6781686" cy="453339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6875" indent="-396875">
              <a:spcBef>
                <a:spcPts val="1200"/>
              </a:spcBef>
              <a:buFont typeface="+mj-lt"/>
              <a:buAutoNum type="arabicPeriod"/>
            </a:pPr>
            <a:r>
              <a:rPr lang="en-US" dirty="0"/>
              <a:t>Belt of Truth</a:t>
            </a:r>
          </a:p>
          <a:p>
            <a:pPr marL="396875" indent="-396875">
              <a:spcBef>
                <a:spcPts val="1200"/>
              </a:spcBef>
              <a:buFont typeface="+mj-lt"/>
              <a:buAutoNum type="arabicPeriod"/>
            </a:pPr>
            <a:r>
              <a:rPr lang="en-US" dirty="0"/>
              <a:t>Breastplate of Righteousness</a:t>
            </a:r>
          </a:p>
          <a:p>
            <a:pPr marL="396875" indent="-396875">
              <a:spcBef>
                <a:spcPts val="1200"/>
              </a:spcBef>
              <a:buFont typeface="+mj-lt"/>
              <a:buAutoNum type="arabicPeriod"/>
            </a:pPr>
            <a:r>
              <a:rPr lang="en-US" dirty="0"/>
              <a:t>Feet sandaled and ready to go and proclaim the Gospel of Peace </a:t>
            </a:r>
          </a:p>
          <a:p>
            <a:pPr marL="396875" indent="-396875">
              <a:spcBef>
                <a:spcPts val="1200"/>
              </a:spcBef>
              <a:buFont typeface="+mj-lt"/>
              <a:buAutoNum type="arabicPeriod"/>
            </a:pPr>
            <a:r>
              <a:rPr lang="en-US" dirty="0"/>
              <a:t>Shield of Faith</a:t>
            </a:r>
          </a:p>
          <a:p>
            <a:pPr marL="396875" indent="-396875">
              <a:spcBef>
                <a:spcPts val="1200"/>
              </a:spcBef>
              <a:buFont typeface="+mj-lt"/>
              <a:buAutoNum type="arabicPeriod"/>
            </a:pPr>
            <a:r>
              <a:rPr lang="en-US" dirty="0"/>
              <a:t>Helmet of Salvation</a:t>
            </a:r>
          </a:p>
          <a:p>
            <a:pPr marL="396875" indent="-396875">
              <a:spcBef>
                <a:spcPts val="1200"/>
              </a:spcBef>
              <a:buFont typeface="+mj-lt"/>
              <a:buAutoNum type="arabicPeriod"/>
            </a:pPr>
            <a:r>
              <a:rPr lang="en-US" dirty="0"/>
              <a:t>Sword of the Spirit — the Word of God</a:t>
            </a:r>
          </a:p>
          <a:p>
            <a:pPr marL="396875" indent="-396875">
              <a:spcBef>
                <a:spcPts val="1200"/>
              </a:spcBef>
              <a:buFont typeface="+mj-lt"/>
              <a:buAutoNum type="arabicPeriod"/>
            </a:pPr>
            <a:r>
              <a:rPr lang="en-US" dirty="0"/>
              <a:t>Prayer</a:t>
            </a:r>
          </a:p>
        </p:txBody>
      </p:sp>
      <p:pic>
        <p:nvPicPr>
          <p:cNvPr id="4" name="Picture 3">
            <a:extLst>
              <a:ext uri="{FF2B5EF4-FFF2-40B4-BE49-F238E27FC236}">
                <a16:creationId xmlns:a16="http://schemas.microsoft.com/office/drawing/2014/main" id="{B603AB53-E52C-432C-98EB-4D0948F41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047" r="7785" b="7723"/>
          <a:stretch/>
        </p:blipFill>
        <p:spPr>
          <a:xfrm>
            <a:off x="0" y="1"/>
            <a:ext cx="4216562" cy="6858000"/>
          </a:xfrm>
          <a:prstGeom prst="rect">
            <a:avLst/>
          </a:prstGeom>
        </p:spPr>
      </p:pic>
    </p:spTree>
    <p:extLst>
      <p:ext uri="{BB962C8B-B14F-4D97-AF65-F5344CB8AC3E}">
        <p14:creationId xmlns:p14="http://schemas.microsoft.com/office/powerpoint/2010/main" val="3467956870"/>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C69803-4175-4C87-BA22-A6BAC32E8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5">
            <a:extLst>
              <a:ext uri="{FF2B5EF4-FFF2-40B4-BE49-F238E27FC236}">
                <a16:creationId xmlns:a16="http://schemas.microsoft.com/office/drawing/2014/main" id="{24789277-9EB5-4B32-AB51-4F3D4A2AFEA2}"/>
              </a:ext>
            </a:extLst>
          </p:cNvPr>
          <p:cNvSpPr txBox="1">
            <a:spLocks/>
          </p:cNvSpPr>
          <p:nvPr/>
        </p:nvSpPr>
        <p:spPr>
          <a:xfrm>
            <a:off x="0" y="457493"/>
            <a:ext cx="12191999" cy="787628"/>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gn="ctr"/>
            <a:r>
              <a:rPr lang="en-US" sz="4800" dirty="0"/>
              <a:t>Is this how the enemy sees you?</a:t>
            </a:r>
          </a:p>
        </p:txBody>
      </p:sp>
      <p:sp>
        <p:nvSpPr>
          <p:cNvPr id="2" name="Rectangle 1">
            <a:extLst>
              <a:ext uri="{FF2B5EF4-FFF2-40B4-BE49-F238E27FC236}">
                <a16:creationId xmlns:a16="http://schemas.microsoft.com/office/drawing/2014/main" id="{966F5556-AAC8-4AFE-AC2B-F183DF08144E}"/>
              </a:ext>
            </a:extLst>
          </p:cNvPr>
          <p:cNvSpPr/>
          <p:nvPr/>
        </p:nvSpPr>
        <p:spPr>
          <a:xfrm>
            <a:off x="0" y="1553378"/>
            <a:ext cx="12191999" cy="5304622"/>
          </a:xfrm>
          <a:prstGeom prst="rect">
            <a:avLst/>
          </a:prstGeom>
          <a:solidFill>
            <a:srgbClr val="09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6">
            <a:extLst>
              <a:ext uri="{FF2B5EF4-FFF2-40B4-BE49-F238E27FC236}">
                <a16:creationId xmlns:a16="http://schemas.microsoft.com/office/drawing/2014/main" id="{769D0C6F-7EBE-4A1E-8E11-E608E9C2EF78}"/>
              </a:ext>
            </a:extLst>
          </p:cNvPr>
          <p:cNvSpPr txBox="1">
            <a:spLocks/>
          </p:cNvSpPr>
          <p:nvPr/>
        </p:nvSpPr>
        <p:spPr>
          <a:xfrm>
            <a:off x="540320" y="2147459"/>
            <a:ext cx="4114807" cy="4765963"/>
          </a:xfrm>
          <a:prstGeom prst="rect">
            <a:avLst/>
          </a:prstGeom>
        </p:spPr>
        <p:txBody>
          <a:bodyPr>
            <a:norm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3500"/>
              </a:lnSpc>
              <a:spcBef>
                <a:spcPts val="1200"/>
              </a:spcBef>
              <a:buNone/>
            </a:pPr>
            <a:r>
              <a:rPr lang="en-US" sz="2700" b="1" i="1" dirty="0">
                <a:solidFill>
                  <a:srgbClr val="FBC13C"/>
                </a:solidFill>
              </a:rPr>
              <a:t>Luke 10:19</a:t>
            </a:r>
          </a:p>
          <a:p>
            <a:pPr marL="0" indent="0" algn="r">
              <a:lnSpc>
                <a:spcPts val="3500"/>
              </a:lnSpc>
              <a:spcBef>
                <a:spcPts val="1200"/>
              </a:spcBef>
              <a:buNone/>
            </a:pPr>
            <a:r>
              <a:rPr lang="en-US" sz="2700" i="1" dirty="0"/>
              <a:t>Behold, I have given you authority to tread on serpents and scorpions, and over all the power of the enemy, and nothing will injure you.</a:t>
            </a:r>
          </a:p>
        </p:txBody>
      </p:sp>
      <p:pic>
        <p:nvPicPr>
          <p:cNvPr id="11" name="Picture 10">
            <a:extLst>
              <a:ext uri="{FF2B5EF4-FFF2-40B4-BE49-F238E27FC236}">
                <a16:creationId xmlns:a16="http://schemas.microsoft.com/office/drawing/2014/main" id="{30049E48-C72A-4C11-A1D6-39203941FA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04" t="5465" r="3745" b="492"/>
          <a:stretch/>
        </p:blipFill>
        <p:spPr>
          <a:xfrm>
            <a:off x="5126182" y="1553378"/>
            <a:ext cx="7065818" cy="5304622"/>
          </a:xfrm>
          <a:prstGeom prst="rect">
            <a:avLst/>
          </a:prstGeom>
        </p:spPr>
      </p:pic>
    </p:spTree>
    <p:extLst>
      <p:ext uri="{BB962C8B-B14F-4D97-AF65-F5344CB8AC3E}">
        <p14:creationId xmlns:p14="http://schemas.microsoft.com/office/powerpoint/2010/main" val="2656685746"/>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2562" y="568181"/>
            <a:ext cx="9839786" cy="1823214"/>
          </a:xfrm>
        </p:spPr>
        <p:txBody>
          <a:bodyPr>
            <a:noAutofit/>
          </a:bodyPr>
          <a:lstStyle/>
          <a:p>
            <a:pPr>
              <a:lnSpc>
                <a:spcPct val="100000"/>
              </a:lnSpc>
            </a:pPr>
            <a:r>
              <a:rPr lang="en-US" sz="3600" dirty="0"/>
              <a:t>We have been given the </a:t>
            </a:r>
            <a:r>
              <a:rPr lang="en-US" sz="3600" dirty="0">
                <a:solidFill>
                  <a:schemeClr val="bg1"/>
                </a:solidFill>
              </a:rPr>
              <a:t>position</a:t>
            </a:r>
            <a:r>
              <a:rPr lang="en-US" sz="3600" dirty="0"/>
              <a:t> that Satan coveted — seated with Christ in the heavens.  </a:t>
            </a:r>
            <a:r>
              <a:rPr lang="en-US" sz="2800" b="0" i="1" dirty="0"/>
              <a:t>(Ephesians 2:6)</a:t>
            </a:r>
          </a:p>
        </p:txBody>
      </p:sp>
      <p:sp>
        <p:nvSpPr>
          <p:cNvPr id="7" name="Content Placeholder 6"/>
          <p:cNvSpPr>
            <a:spLocks noGrp="1"/>
          </p:cNvSpPr>
          <p:nvPr>
            <p:ph idx="1"/>
          </p:nvPr>
        </p:nvSpPr>
        <p:spPr>
          <a:xfrm>
            <a:off x="1712563" y="2730265"/>
            <a:ext cx="9006849" cy="3648506"/>
          </a:xfrm>
        </p:spPr>
        <p:txBody>
          <a:bodyPr>
            <a:normAutofit/>
          </a:bodyPr>
          <a:lstStyle/>
          <a:p>
            <a:pPr>
              <a:spcBef>
                <a:spcPts val="1200"/>
              </a:spcBef>
            </a:pPr>
            <a:r>
              <a:rPr lang="en-US" b="1" i="1" dirty="0">
                <a:solidFill>
                  <a:srgbClr val="FBC13C"/>
                </a:solidFill>
              </a:rPr>
              <a:t>Ephesians 2:3-6</a:t>
            </a:r>
          </a:p>
          <a:p>
            <a:pPr>
              <a:spcBef>
                <a:spcPts val="1200"/>
              </a:spcBef>
            </a:pPr>
            <a:r>
              <a:rPr lang="en-US" i="1" dirty="0"/>
              <a:t>But God, being rich in mercy, because of His great love with which He loved us, even when we were dead in our transgressions, made us alive together with Christ (by grace you have been saved), and raised us up with Him, and seated us with Him in the heavenly places in Christ Jesus…</a:t>
            </a:r>
          </a:p>
        </p:txBody>
      </p:sp>
    </p:spTree>
    <p:extLst>
      <p:ext uri="{BB962C8B-B14F-4D97-AF65-F5344CB8AC3E}">
        <p14:creationId xmlns:p14="http://schemas.microsoft.com/office/powerpoint/2010/main" val="3915637435"/>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4DD338-3653-405C-892C-42071E9104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48F7367E-F86B-4C2E-94BA-20551D3EF6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ontent Placeholder 6">
            <a:extLst>
              <a:ext uri="{FF2B5EF4-FFF2-40B4-BE49-F238E27FC236}">
                <a16:creationId xmlns:a16="http://schemas.microsoft.com/office/drawing/2014/main" id="{211AEDDE-86B8-43C5-9CC3-66DDB349F4F8}"/>
              </a:ext>
            </a:extLst>
          </p:cNvPr>
          <p:cNvSpPr txBox="1">
            <a:spLocks/>
          </p:cNvSpPr>
          <p:nvPr/>
        </p:nvSpPr>
        <p:spPr>
          <a:xfrm>
            <a:off x="990626" y="1348316"/>
            <a:ext cx="7393212" cy="5052484"/>
          </a:xfrm>
          <a:prstGeom prst="rect">
            <a:avLst/>
          </a:prstGeom>
        </p:spPr>
        <p:txBody>
          <a:bodyPr>
            <a:norm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pPr>
            <a:r>
              <a:rPr lang="en-US" sz="2400" b="1" i="1" dirty="0">
                <a:solidFill>
                  <a:srgbClr val="F19F27"/>
                </a:solidFill>
              </a:rPr>
              <a:t>Psalm 18: 32-37</a:t>
            </a:r>
          </a:p>
          <a:p>
            <a:pPr marL="0" indent="0">
              <a:lnSpc>
                <a:spcPct val="100000"/>
              </a:lnSpc>
              <a:spcBef>
                <a:spcPts val="300"/>
              </a:spcBef>
              <a:buNone/>
            </a:pPr>
            <a:r>
              <a:rPr lang="en-US" sz="2400" i="1" dirty="0"/>
              <a:t>The God who girds me with </a:t>
            </a:r>
            <a:r>
              <a:rPr lang="en-US" sz="2400" b="1" i="1" dirty="0">
                <a:solidFill>
                  <a:srgbClr val="FBC13C"/>
                </a:solidFill>
              </a:rPr>
              <a:t>strength</a:t>
            </a:r>
            <a:r>
              <a:rPr lang="en-US" sz="2400" i="1" dirty="0"/>
              <a:t> </a:t>
            </a:r>
          </a:p>
          <a:p>
            <a:pPr marL="0" indent="0">
              <a:lnSpc>
                <a:spcPct val="100000"/>
              </a:lnSpc>
              <a:spcBef>
                <a:spcPts val="300"/>
              </a:spcBef>
              <a:buNone/>
            </a:pPr>
            <a:r>
              <a:rPr lang="en-US" sz="2400" i="1" dirty="0"/>
              <a:t>And makes my way </a:t>
            </a:r>
            <a:r>
              <a:rPr lang="en-US" sz="2400" b="1" i="1" dirty="0">
                <a:solidFill>
                  <a:srgbClr val="FBC13C"/>
                </a:solidFill>
              </a:rPr>
              <a:t>blameless</a:t>
            </a:r>
            <a:r>
              <a:rPr lang="en-US" sz="2400" i="1" dirty="0"/>
              <a:t>? </a:t>
            </a:r>
          </a:p>
          <a:p>
            <a:pPr marL="0" indent="0">
              <a:lnSpc>
                <a:spcPct val="100000"/>
              </a:lnSpc>
              <a:spcBef>
                <a:spcPts val="300"/>
              </a:spcBef>
              <a:buNone/>
            </a:pPr>
            <a:r>
              <a:rPr lang="en-US" sz="2400" i="1" dirty="0"/>
              <a:t>He makes my feet like </a:t>
            </a:r>
            <a:r>
              <a:rPr lang="en-US" sz="2400" b="1" i="1" dirty="0">
                <a:solidFill>
                  <a:srgbClr val="FBC13C"/>
                </a:solidFill>
              </a:rPr>
              <a:t>hinds' feet</a:t>
            </a:r>
            <a:r>
              <a:rPr lang="en-US" sz="2400" i="1" dirty="0"/>
              <a:t>,</a:t>
            </a:r>
          </a:p>
          <a:p>
            <a:pPr marL="0" indent="0">
              <a:lnSpc>
                <a:spcPct val="100000"/>
              </a:lnSpc>
              <a:spcBef>
                <a:spcPts val="300"/>
              </a:spcBef>
              <a:buNone/>
            </a:pPr>
            <a:r>
              <a:rPr lang="en-US" sz="2400" i="1" dirty="0"/>
              <a:t>And sets me upon my </a:t>
            </a:r>
            <a:r>
              <a:rPr lang="en-US" sz="2400" b="1" i="1" dirty="0">
                <a:solidFill>
                  <a:srgbClr val="FBC13C"/>
                </a:solidFill>
              </a:rPr>
              <a:t>high places</a:t>
            </a:r>
            <a:r>
              <a:rPr lang="en-US" sz="2400" i="1" dirty="0"/>
              <a:t>. </a:t>
            </a:r>
          </a:p>
          <a:p>
            <a:pPr marL="0" indent="0">
              <a:lnSpc>
                <a:spcPct val="100000"/>
              </a:lnSpc>
              <a:spcBef>
                <a:spcPts val="300"/>
              </a:spcBef>
              <a:buNone/>
            </a:pPr>
            <a:r>
              <a:rPr lang="en-US" sz="2400" i="1" dirty="0"/>
              <a:t>He trains my </a:t>
            </a:r>
            <a:r>
              <a:rPr lang="en-US" sz="2400" b="1" i="1" dirty="0">
                <a:solidFill>
                  <a:srgbClr val="FBC13C"/>
                </a:solidFill>
              </a:rPr>
              <a:t>hands</a:t>
            </a:r>
            <a:r>
              <a:rPr lang="en-US" sz="2400" i="1" dirty="0"/>
              <a:t> for battle,</a:t>
            </a:r>
          </a:p>
          <a:p>
            <a:pPr marL="0" indent="0">
              <a:lnSpc>
                <a:spcPct val="100000"/>
              </a:lnSpc>
              <a:spcBef>
                <a:spcPts val="300"/>
              </a:spcBef>
              <a:buNone/>
            </a:pPr>
            <a:r>
              <a:rPr lang="en-US" sz="2400" i="1" dirty="0"/>
              <a:t>So that my arms can bend a bow of bronze. </a:t>
            </a:r>
          </a:p>
          <a:p>
            <a:pPr marL="0" indent="0">
              <a:lnSpc>
                <a:spcPct val="100000"/>
              </a:lnSpc>
              <a:spcBef>
                <a:spcPts val="300"/>
              </a:spcBef>
              <a:buNone/>
            </a:pPr>
            <a:r>
              <a:rPr lang="en-US" sz="2400" i="1" dirty="0"/>
              <a:t>You have also given me </a:t>
            </a:r>
            <a:r>
              <a:rPr lang="en-US" sz="2400" b="1" i="1" dirty="0">
                <a:solidFill>
                  <a:srgbClr val="FBC13C"/>
                </a:solidFill>
              </a:rPr>
              <a:t>the shield </a:t>
            </a:r>
            <a:r>
              <a:rPr lang="en-US" sz="2400" i="1" dirty="0"/>
              <a:t>of Your salvation,</a:t>
            </a:r>
          </a:p>
          <a:p>
            <a:pPr marL="0" indent="0">
              <a:lnSpc>
                <a:spcPct val="100000"/>
              </a:lnSpc>
              <a:spcBef>
                <a:spcPts val="300"/>
              </a:spcBef>
              <a:buNone/>
            </a:pPr>
            <a:r>
              <a:rPr lang="en-US" sz="2400" i="1" dirty="0"/>
              <a:t>And </a:t>
            </a:r>
            <a:r>
              <a:rPr lang="en-US" sz="2400" b="1" i="1" dirty="0">
                <a:solidFill>
                  <a:srgbClr val="FBC13C"/>
                </a:solidFill>
              </a:rPr>
              <a:t>Your right hand </a:t>
            </a:r>
            <a:r>
              <a:rPr lang="en-US" sz="2400" i="1" dirty="0"/>
              <a:t>upholds me;</a:t>
            </a:r>
          </a:p>
          <a:p>
            <a:pPr marL="0" indent="0">
              <a:lnSpc>
                <a:spcPct val="100000"/>
              </a:lnSpc>
              <a:spcBef>
                <a:spcPts val="300"/>
              </a:spcBef>
              <a:buNone/>
            </a:pPr>
            <a:r>
              <a:rPr lang="en-US" sz="2400" i="1" dirty="0"/>
              <a:t>And Your gentleness makes me great. </a:t>
            </a:r>
          </a:p>
          <a:p>
            <a:pPr marL="0" indent="0">
              <a:lnSpc>
                <a:spcPct val="100000"/>
              </a:lnSpc>
              <a:spcBef>
                <a:spcPts val="300"/>
              </a:spcBef>
              <a:buNone/>
            </a:pPr>
            <a:r>
              <a:rPr lang="en-US" sz="2400" i="1" dirty="0"/>
              <a:t>You enlarge </a:t>
            </a:r>
            <a:r>
              <a:rPr lang="en-US" sz="2400" b="1" i="1" dirty="0">
                <a:solidFill>
                  <a:srgbClr val="FBC13C"/>
                </a:solidFill>
              </a:rPr>
              <a:t>my steps </a:t>
            </a:r>
            <a:r>
              <a:rPr lang="en-US" sz="2400" i="1" dirty="0"/>
              <a:t>under me,</a:t>
            </a:r>
          </a:p>
          <a:p>
            <a:pPr marL="0" indent="0">
              <a:lnSpc>
                <a:spcPct val="100000"/>
              </a:lnSpc>
              <a:spcBef>
                <a:spcPts val="300"/>
              </a:spcBef>
              <a:buNone/>
            </a:pPr>
            <a:r>
              <a:rPr lang="en-US" sz="2400" i="1" dirty="0"/>
              <a:t>And </a:t>
            </a:r>
            <a:r>
              <a:rPr lang="en-US" sz="2400" b="1" i="1" dirty="0">
                <a:solidFill>
                  <a:srgbClr val="FBC13C"/>
                </a:solidFill>
              </a:rPr>
              <a:t>my feet </a:t>
            </a:r>
            <a:r>
              <a:rPr lang="en-US" sz="2400" i="1" dirty="0"/>
              <a:t>have not slipped. </a:t>
            </a:r>
          </a:p>
        </p:txBody>
      </p:sp>
      <p:sp>
        <p:nvSpPr>
          <p:cNvPr id="9" name="Content Placeholder 6">
            <a:extLst>
              <a:ext uri="{FF2B5EF4-FFF2-40B4-BE49-F238E27FC236}">
                <a16:creationId xmlns:a16="http://schemas.microsoft.com/office/drawing/2014/main" id="{EEF2B381-5C2A-4882-8424-CD7BA714DE40}"/>
              </a:ext>
            </a:extLst>
          </p:cNvPr>
          <p:cNvSpPr txBox="1">
            <a:spLocks/>
          </p:cNvSpPr>
          <p:nvPr/>
        </p:nvSpPr>
        <p:spPr>
          <a:xfrm>
            <a:off x="6904847" y="1798944"/>
            <a:ext cx="5004385" cy="4718598"/>
          </a:xfrm>
          <a:prstGeom prst="rect">
            <a:avLst/>
          </a:prstGeom>
        </p:spPr>
        <p:txBody>
          <a:bodyPr>
            <a:normAutofit/>
          </a:bodyPr>
          <a:lst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pPr>
            <a:r>
              <a:rPr lang="en-US" sz="2400" i="1" dirty="0"/>
              <a:t>I pursued my enemies and overtook them,</a:t>
            </a:r>
          </a:p>
          <a:p>
            <a:pPr marL="0" indent="0">
              <a:lnSpc>
                <a:spcPct val="100000"/>
              </a:lnSpc>
              <a:spcBef>
                <a:spcPts val="300"/>
              </a:spcBef>
              <a:buNone/>
            </a:pPr>
            <a:r>
              <a:rPr lang="en-US" sz="2400" i="1" dirty="0"/>
              <a:t>And I did not turn back until they were consumed. </a:t>
            </a:r>
          </a:p>
        </p:txBody>
      </p:sp>
    </p:spTree>
    <p:extLst>
      <p:ext uri="{BB962C8B-B14F-4D97-AF65-F5344CB8AC3E}">
        <p14:creationId xmlns:p14="http://schemas.microsoft.com/office/powerpoint/2010/main" val="807008555"/>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fade">
                                      <p:cBhvr>
                                        <p:cTn id="47" dur="500"/>
                                        <p:tgtEl>
                                          <p:spTgt spid="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9" end="9"/>
                                            </p:txEl>
                                          </p:spTgt>
                                        </p:tgtEl>
                                        <p:attrNameLst>
                                          <p:attrName>style.visibility</p:attrName>
                                        </p:attrNameLst>
                                      </p:cBhvr>
                                      <p:to>
                                        <p:strVal val="visible"/>
                                      </p:to>
                                    </p:set>
                                    <p:animEffect transition="in" filter="fade">
                                      <p:cBhvr>
                                        <p:cTn id="52" dur="500"/>
                                        <p:tgtEl>
                                          <p:spTgt spid="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xEl>
                                              <p:pRg st="10" end="10"/>
                                            </p:txEl>
                                          </p:spTgt>
                                        </p:tgtEl>
                                        <p:attrNameLst>
                                          <p:attrName>style.visibility</p:attrName>
                                        </p:attrNameLst>
                                      </p:cBhvr>
                                      <p:to>
                                        <p:strVal val="visible"/>
                                      </p:to>
                                    </p:set>
                                    <p:animEffect transition="in" filter="fade">
                                      <p:cBhvr>
                                        <p:cTn id="57" dur="500"/>
                                        <p:tgtEl>
                                          <p:spTgt spid="8">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xEl>
                                              <p:pRg st="11" end="11"/>
                                            </p:txEl>
                                          </p:spTgt>
                                        </p:tgtEl>
                                        <p:attrNameLst>
                                          <p:attrName>style.visibility</p:attrName>
                                        </p:attrNameLst>
                                      </p:cBhvr>
                                      <p:to>
                                        <p:strVal val="visible"/>
                                      </p:to>
                                    </p:set>
                                    <p:animEffect transition="in" filter="fade">
                                      <p:cBhvr>
                                        <p:cTn id="62" dur="500"/>
                                        <p:tgtEl>
                                          <p:spTgt spid="8">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
                                            <p:txEl>
                                              <p:pRg st="0" end="0"/>
                                            </p:txEl>
                                          </p:spTgt>
                                        </p:tgtEl>
                                        <p:attrNameLst>
                                          <p:attrName>style.visibility</p:attrName>
                                        </p:attrNameLst>
                                      </p:cBhvr>
                                      <p:to>
                                        <p:strVal val="visible"/>
                                      </p:to>
                                    </p:set>
                                    <p:animEffect transition="in" filter="fade">
                                      <p:cBhvr>
                                        <p:cTn id="67" dur="500"/>
                                        <p:tgtEl>
                                          <p:spTgt spid="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
                                            <p:txEl>
                                              <p:pRg st="1" end="1"/>
                                            </p:txEl>
                                          </p:spTgt>
                                        </p:tgtEl>
                                        <p:attrNameLst>
                                          <p:attrName>style.visibility</p:attrName>
                                        </p:attrNameLst>
                                      </p:cBhvr>
                                      <p:to>
                                        <p:strVal val="visible"/>
                                      </p:to>
                                    </p:set>
                                    <p:animEffect transition="in" filter="fade">
                                      <p:cBhvr>
                                        <p:cTn id="7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91F4F31-6DCF-4DC6-9624-44B9C3CAABB6}"/>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080" r="9002" b="20698"/>
          <a:stretch/>
        </p:blipFill>
        <p:spPr>
          <a:xfrm>
            <a:off x="1128668" y="0"/>
            <a:ext cx="11063332" cy="6858000"/>
          </a:xfrm>
        </p:spPr>
      </p:pic>
      <p:sp>
        <p:nvSpPr>
          <p:cNvPr id="2" name="Title 1">
            <a:extLst>
              <a:ext uri="{FF2B5EF4-FFF2-40B4-BE49-F238E27FC236}">
                <a16:creationId xmlns:a16="http://schemas.microsoft.com/office/drawing/2014/main" id="{3B22AA26-A866-4CAD-B4EC-A7809D050367}"/>
              </a:ext>
            </a:extLst>
          </p:cNvPr>
          <p:cNvSpPr>
            <a:spLocks noGrp="1"/>
          </p:cNvSpPr>
          <p:nvPr>
            <p:ph type="title"/>
          </p:nvPr>
        </p:nvSpPr>
        <p:spPr>
          <a:xfrm>
            <a:off x="1899844" y="843805"/>
            <a:ext cx="9762514" cy="610423"/>
          </a:xfrm>
        </p:spPr>
        <p:txBody>
          <a:bodyPr>
            <a:normAutofit/>
          </a:bodyPr>
          <a:lstStyle/>
          <a:p>
            <a:r>
              <a:rPr lang="en-US" sz="3600" dirty="0"/>
              <a:t>Lighthouse Ministry International</a:t>
            </a:r>
          </a:p>
        </p:txBody>
      </p:sp>
      <p:sp>
        <p:nvSpPr>
          <p:cNvPr id="6" name="Title 1">
            <a:extLst>
              <a:ext uri="{FF2B5EF4-FFF2-40B4-BE49-F238E27FC236}">
                <a16:creationId xmlns:a16="http://schemas.microsoft.com/office/drawing/2014/main" id="{15561EA5-2D48-49CB-B64E-7C73227C89BF}"/>
              </a:ext>
            </a:extLst>
          </p:cNvPr>
          <p:cNvSpPr txBox="1">
            <a:spLocks/>
          </p:cNvSpPr>
          <p:nvPr/>
        </p:nvSpPr>
        <p:spPr>
          <a:xfrm>
            <a:off x="1899844" y="1806767"/>
            <a:ext cx="9762514" cy="398810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spcBef>
                <a:spcPts val="600"/>
              </a:spcBef>
            </a:pPr>
            <a:r>
              <a:rPr lang="en-US" sz="2200" b="0" i="1" dirty="0"/>
              <a:t>Home Office</a:t>
            </a:r>
          </a:p>
          <a:p>
            <a:pPr>
              <a:lnSpc>
                <a:spcPct val="100000"/>
              </a:lnSpc>
              <a:spcBef>
                <a:spcPts val="600"/>
              </a:spcBef>
            </a:pPr>
            <a:r>
              <a:rPr lang="en-US" sz="2800" b="0" dirty="0">
                <a:solidFill>
                  <a:schemeClr val="bg1"/>
                </a:solidFill>
              </a:rPr>
              <a:t>P.O. Box 120297  |  St. Paul, MN 55112</a:t>
            </a:r>
          </a:p>
          <a:p>
            <a:pPr>
              <a:lnSpc>
                <a:spcPct val="100000"/>
              </a:lnSpc>
              <a:spcBef>
                <a:spcPts val="600"/>
              </a:spcBef>
            </a:pPr>
            <a:endParaRPr lang="en-US" sz="1400" b="0" dirty="0">
              <a:solidFill>
                <a:schemeClr val="bg1"/>
              </a:solidFill>
            </a:endParaRPr>
          </a:p>
          <a:p>
            <a:pPr>
              <a:lnSpc>
                <a:spcPct val="100000"/>
              </a:lnSpc>
              <a:spcBef>
                <a:spcPts val="600"/>
              </a:spcBef>
            </a:pPr>
            <a:r>
              <a:rPr lang="en-US" sz="2200" b="0" i="1" dirty="0"/>
              <a:t>For Ministry Appointments</a:t>
            </a:r>
          </a:p>
          <a:p>
            <a:pPr>
              <a:lnSpc>
                <a:spcPct val="100000"/>
              </a:lnSpc>
              <a:spcBef>
                <a:spcPts val="600"/>
              </a:spcBef>
            </a:pPr>
            <a:r>
              <a:rPr lang="en-US" sz="2800" b="0" dirty="0">
                <a:solidFill>
                  <a:schemeClr val="bg1"/>
                </a:solidFill>
              </a:rPr>
              <a:t>(651) 483-0888</a:t>
            </a:r>
          </a:p>
          <a:p>
            <a:pPr>
              <a:lnSpc>
                <a:spcPct val="100000"/>
              </a:lnSpc>
              <a:spcBef>
                <a:spcPts val="600"/>
              </a:spcBef>
            </a:pPr>
            <a:endParaRPr lang="en-US" sz="1400" b="0" dirty="0">
              <a:solidFill>
                <a:schemeClr val="bg1"/>
              </a:solidFill>
            </a:endParaRPr>
          </a:p>
          <a:p>
            <a:pPr>
              <a:lnSpc>
                <a:spcPct val="100000"/>
              </a:lnSpc>
              <a:spcBef>
                <a:spcPts val="600"/>
              </a:spcBef>
            </a:pPr>
            <a:r>
              <a:rPr lang="en-US" sz="2200" b="0" i="1" dirty="0"/>
              <a:t>Email</a:t>
            </a:r>
          </a:p>
          <a:p>
            <a:pPr>
              <a:lnSpc>
                <a:spcPct val="100000"/>
              </a:lnSpc>
              <a:spcBef>
                <a:spcPts val="600"/>
              </a:spcBef>
            </a:pPr>
            <a:r>
              <a:rPr lang="en-US" sz="2800" b="0" i="1" dirty="0">
                <a:solidFill>
                  <a:schemeClr val="bg1"/>
                </a:solidFill>
              </a:rPr>
              <a:t>info@LighthouseMinistryIntl.org</a:t>
            </a:r>
          </a:p>
          <a:p>
            <a:pPr>
              <a:lnSpc>
                <a:spcPct val="100000"/>
              </a:lnSpc>
              <a:spcBef>
                <a:spcPts val="600"/>
              </a:spcBef>
            </a:pPr>
            <a:endParaRPr lang="en-US" sz="1400" b="0" dirty="0">
              <a:solidFill>
                <a:schemeClr val="bg1"/>
              </a:solidFill>
            </a:endParaRPr>
          </a:p>
          <a:p>
            <a:pPr>
              <a:lnSpc>
                <a:spcPct val="100000"/>
              </a:lnSpc>
              <a:spcBef>
                <a:spcPts val="600"/>
              </a:spcBef>
            </a:pPr>
            <a:r>
              <a:rPr lang="en-US" sz="2200" b="0" i="1" dirty="0"/>
              <a:t>Web</a:t>
            </a:r>
          </a:p>
          <a:p>
            <a:pPr>
              <a:lnSpc>
                <a:spcPct val="100000"/>
              </a:lnSpc>
              <a:spcBef>
                <a:spcPts val="600"/>
              </a:spcBef>
            </a:pPr>
            <a:r>
              <a:rPr lang="en-US" sz="2800" b="0" i="1" dirty="0">
                <a:solidFill>
                  <a:schemeClr val="bg1"/>
                </a:solidFill>
              </a:rPr>
              <a:t>LighthouseMinistryIntl.org</a:t>
            </a:r>
          </a:p>
        </p:txBody>
      </p:sp>
    </p:spTree>
    <p:extLst>
      <p:ext uri="{BB962C8B-B14F-4D97-AF65-F5344CB8AC3E}">
        <p14:creationId xmlns:p14="http://schemas.microsoft.com/office/powerpoint/2010/main" val="3144895996"/>
      </p:ext>
    </p:extLst>
  </p:cSld>
  <p:clrMapOvr>
    <a:masterClrMapping/>
  </p:clrMapOvr>
  <p:transition>
    <p:fade/>
    <p:sndAc>
      <p:stSnd>
        <p:snd r:embed="rId2" name="CLICK.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2562" y="568181"/>
            <a:ext cx="9839786" cy="1823214"/>
          </a:xfrm>
        </p:spPr>
        <p:txBody>
          <a:bodyPr>
            <a:noAutofit/>
          </a:bodyPr>
          <a:lstStyle/>
          <a:p>
            <a:pPr>
              <a:lnSpc>
                <a:spcPct val="100000"/>
              </a:lnSpc>
            </a:pPr>
            <a:r>
              <a:rPr lang="en-US" dirty="0"/>
              <a:t>We are a high value target because we have been rescued from Satan’s prison. </a:t>
            </a:r>
            <a:endParaRPr lang="en-US" sz="3200" b="0" dirty="0"/>
          </a:p>
        </p:txBody>
      </p:sp>
      <p:sp>
        <p:nvSpPr>
          <p:cNvPr id="8" name="Content Placeholder 6">
            <a:extLst>
              <a:ext uri="{FF2B5EF4-FFF2-40B4-BE49-F238E27FC236}">
                <a16:creationId xmlns:a16="http://schemas.microsoft.com/office/drawing/2014/main" id="{4D32219C-A5DA-4BBA-82CA-46601F077432}"/>
              </a:ext>
            </a:extLst>
          </p:cNvPr>
          <p:cNvSpPr>
            <a:spLocks noGrp="1"/>
          </p:cNvSpPr>
          <p:nvPr>
            <p:ph idx="1"/>
          </p:nvPr>
        </p:nvSpPr>
        <p:spPr>
          <a:xfrm>
            <a:off x="1712563" y="2530765"/>
            <a:ext cx="9006849" cy="3648506"/>
          </a:xfrm>
        </p:spPr>
        <p:txBody>
          <a:bodyPr>
            <a:normAutofit/>
          </a:bodyPr>
          <a:lstStyle/>
          <a:p>
            <a:pPr>
              <a:spcBef>
                <a:spcPts val="1200"/>
              </a:spcBef>
            </a:pPr>
            <a:r>
              <a:rPr lang="en-US" sz="3200" b="1" i="1" dirty="0">
                <a:solidFill>
                  <a:srgbClr val="FBC13C"/>
                </a:solidFill>
              </a:rPr>
              <a:t>Colossians 1:13-14</a:t>
            </a:r>
          </a:p>
          <a:p>
            <a:pPr>
              <a:spcBef>
                <a:spcPts val="1200"/>
              </a:spcBef>
            </a:pPr>
            <a:r>
              <a:rPr lang="en-US" sz="3200" i="1" dirty="0"/>
              <a:t>For He rescued us from the </a:t>
            </a:r>
            <a:r>
              <a:rPr lang="en-US" sz="3200" b="1" i="1" dirty="0">
                <a:solidFill>
                  <a:srgbClr val="00B0F0"/>
                </a:solidFill>
              </a:rPr>
              <a:t>domain of darkness</a:t>
            </a:r>
            <a:r>
              <a:rPr lang="en-US" sz="3200" i="1" dirty="0"/>
              <a:t>, and transferred us to the kingdom of His beloved Son, in whom we have redemption, the forgiveness of sins. </a:t>
            </a:r>
          </a:p>
        </p:txBody>
      </p:sp>
    </p:spTree>
    <p:extLst>
      <p:ext uri="{BB962C8B-B14F-4D97-AF65-F5344CB8AC3E}">
        <p14:creationId xmlns:p14="http://schemas.microsoft.com/office/powerpoint/2010/main" val="2128554862"/>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2562" y="568181"/>
            <a:ext cx="10357518" cy="1061114"/>
          </a:xfrm>
        </p:spPr>
        <p:txBody>
          <a:bodyPr>
            <a:noAutofit/>
          </a:bodyPr>
          <a:lstStyle/>
          <a:p>
            <a:pPr>
              <a:lnSpc>
                <a:spcPct val="100000"/>
              </a:lnSpc>
            </a:pPr>
            <a:r>
              <a:rPr lang="en-US" dirty="0"/>
              <a:t>Our Lord gives us His authority and power.</a:t>
            </a:r>
            <a:endParaRPr lang="en-US" sz="3200" b="0" dirty="0"/>
          </a:p>
        </p:txBody>
      </p:sp>
      <p:sp>
        <p:nvSpPr>
          <p:cNvPr id="8" name="Content Placeholder 6">
            <a:extLst>
              <a:ext uri="{FF2B5EF4-FFF2-40B4-BE49-F238E27FC236}">
                <a16:creationId xmlns:a16="http://schemas.microsoft.com/office/drawing/2014/main" id="{4D32219C-A5DA-4BBA-82CA-46601F077432}"/>
              </a:ext>
            </a:extLst>
          </p:cNvPr>
          <p:cNvSpPr>
            <a:spLocks noGrp="1"/>
          </p:cNvSpPr>
          <p:nvPr>
            <p:ph idx="1"/>
          </p:nvPr>
        </p:nvSpPr>
        <p:spPr>
          <a:xfrm>
            <a:off x="1712563" y="1703579"/>
            <a:ext cx="9954300" cy="1349342"/>
          </a:xfrm>
        </p:spPr>
        <p:txBody>
          <a:bodyPr>
            <a:normAutofit/>
          </a:bodyPr>
          <a:lstStyle/>
          <a:p>
            <a:pPr>
              <a:spcBef>
                <a:spcPts val="300"/>
              </a:spcBef>
            </a:pPr>
            <a:r>
              <a:rPr lang="en-US" sz="2400" b="1" i="1" dirty="0">
                <a:solidFill>
                  <a:srgbClr val="FBC13C"/>
                </a:solidFill>
              </a:rPr>
              <a:t>Luke 9:1</a:t>
            </a:r>
          </a:p>
          <a:p>
            <a:pPr>
              <a:spcBef>
                <a:spcPts val="300"/>
              </a:spcBef>
            </a:pPr>
            <a:r>
              <a:rPr lang="en-US" sz="2400" i="1" dirty="0"/>
              <a:t>And He called the twelve together, and </a:t>
            </a:r>
            <a:r>
              <a:rPr lang="en-US" sz="2400" i="1" dirty="0">
                <a:solidFill>
                  <a:srgbClr val="00B0F0"/>
                </a:solidFill>
              </a:rPr>
              <a:t>gave them </a:t>
            </a:r>
            <a:r>
              <a:rPr lang="en-US" sz="2400" b="1" i="1" dirty="0">
                <a:solidFill>
                  <a:srgbClr val="00B0F0"/>
                </a:solidFill>
              </a:rPr>
              <a:t>power</a:t>
            </a:r>
            <a:r>
              <a:rPr lang="en-US" sz="2400" i="1" dirty="0">
                <a:solidFill>
                  <a:srgbClr val="00B0F0"/>
                </a:solidFill>
              </a:rPr>
              <a:t> and authority over all the demons and to heal diseases.</a:t>
            </a:r>
          </a:p>
          <a:p>
            <a:pPr>
              <a:spcBef>
                <a:spcPts val="1200"/>
              </a:spcBef>
            </a:pPr>
            <a:endParaRPr lang="en-US" sz="2400" i="1" dirty="0"/>
          </a:p>
        </p:txBody>
      </p:sp>
      <p:sp>
        <p:nvSpPr>
          <p:cNvPr id="4" name="Content Placeholder 6">
            <a:extLst>
              <a:ext uri="{FF2B5EF4-FFF2-40B4-BE49-F238E27FC236}">
                <a16:creationId xmlns:a16="http://schemas.microsoft.com/office/drawing/2014/main" id="{4488C15C-AD69-482E-A2EB-467A92DB6F96}"/>
              </a:ext>
            </a:extLst>
          </p:cNvPr>
          <p:cNvSpPr txBox="1">
            <a:spLocks/>
          </p:cNvSpPr>
          <p:nvPr/>
        </p:nvSpPr>
        <p:spPr>
          <a:xfrm>
            <a:off x="1732231" y="3139088"/>
            <a:ext cx="9954300" cy="134934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pPr>
            <a:r>
              <a:rPr lang="en-US" sz="2400" b="1" i="1" dirty="0">
                <a:solidFill>
                  <a:srgbClr val="FBC13C"/>
                </a:solidFill>
              </a:rPr>
              <a:t>Ephesians 1:19</a:t>
            </a:r>
          </a:p>
          <a:p>
            <a:pPr>
              <a:spcBef>
                <a:spcPts val="300"/>
              </a:spcBef>
            </a:pPr>
            <a:r>
              <a:rPr lang="en-US" sz="2400" i="1" dirty="0"/>
              <a:t>I pray that the eyes of our heart be open to  so we may know what is the immeasurable greatness of </a:t>
            </a:r>
            <a:r>
              <a:rPr lang="en-US" sz="2400" b="1" i="1" dirty="0">
                <a:solidFill>
                  <a:srgbClr val="00B0F0"/>
                </a:solidFill>
              </a:rPr>
              <a:t>HIS power </a:t>
            </a:r>
            <a:r>
              <a:rPr lang="en-US" sz="2400" i="1" dirty="0">
                <a:solidFill>
                  <a:srgbClr val="00B0F0"/>
                </a:solidFill>
              </a:rPr>
              <a:t>to us who believe. </a:t>
            </a:r>
          </a:p>
          <a:p>
            <a:pPr>
              <a:spcBef>
                <a:spcPts val="1200"/>
              </a:spcBef>
            </a:pPr>
            <a:endParaRPr lang="en-US" sz="2400" i="1" dirty="0"/>
          </a:p>
        </p:txBody>
      </p:sp>
      <p:sp>
        <p:nvSpPr>
          <p:cNvPr id="5" name="Content Placeholder 6">
            <a:extLst>
              <a:ext uri="{FF2B5EF4-FFF2-40B4-BE49-F238E27FC236}">
                <a16:creationId xmlns:a16="http://schemas.microsoft.com/office/drawing/2014/main" id="{9CEB8E57-54D7-44E0-B3B7-01CB1E1D1BC8}"/>
              </a:ext>
            </a:extLst>
          </p:cNvPr>
          <p:cNvSpPr txBox="1">
            <a:spLocks/>
          </p:cNvSpPr>
          <p:nvPr/>
        </p:nvSpPr>
        <p:spPr>
          <a:xfrm>
            <a:off x="1707650" y="4604105"/>
            <a:ext cx="10128750" cy="57258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lnSpc>
                <a:spcPct val="120000"/>
              </a:lnSpc>
              <a:spcBef>
                <a:spcPts val="300"/>
              </a:spcBef>
              <a:buFont typeface="Arial" panose="020B0604020202020204" pitchFamily="34" charset="0"/>
              <a:buChar char="•"/>
            </a:pPr>
            <a:r>
              <a:rPr lang="en-US" sz="2600" dirty="0"/>
              <a:t>We have the same power in us that raised Jesus from the dead!!</a:t>
            </a:r>
          </a:p>
        </p:txBody>
      </p:sp>
      <p:sp>
        <p:nvSpPr>
          <p:cNvPr id="7" name="Content Placeholder 6">
            <a:extLst>
              <a:ext uri="{FF2B5EF4-FFF2-40B4-BE49-F238E27FC236}">
                <a16:creationId xmlns:a16="http://schemas.microsoft.com/office/drawing/2014/main" id="{2D9C7A72-4D23-496B-ACC2-77E493B7E59E}"/>
              </a:ext>
            </a:extLst>
          </p:cNvPr>
          <p:cNvSpPr txBox="1">
            <a:spLocks/>
          </p:cNvSpPr>
          <p:nvPr/>
        </p:nvSpPr>
        <p:spPr>
          <a:xfrm>
            <a:off x="1712570" y="5287450"/>
            <a:ext cx="9954300" cy="951123"/>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lnSpc>
                <a:spcPct val="120000"/>
              </a:lnSpc>
              <a:buFont typeface="Arial" panose="020B0604020202020204" pitchFamily="34" charset="0"/>
              <a:buChar char="•"/>
            </a:pPr>
            <a:r>
              <a:rPr lang="en-US" altLang="en-US" sz="3000" dirty="0"/>
              <a:t>Do you think Satan wants you to exercise this </a:t>
            </a:r>
            <a:r>
              <a:rPr lang="en-US" altLang="en-US" sz="3000" b="1" dirty="0"/>
              <a:t>power</a:t>
            </a:r>
            <a:r>
              <a:rPr lang="en-US" altLang="en-US" sz="3000" dirty="0"/>
              <a:t> and authority against him?</a:t>
            </a:r>
          </a:p>
          <a:p>
            <a:pPr>
              <a:lnSpc>
                <a:spcPct val="80000"/>
              </a:lnSpc>
            </a:pPr>
            <a:endParaRPr lang="en-US" altLang="en-US" sz="1600" dirty="0"/>
          </a:p>
          <a:p>
            <a:pPr>
              <a:lnSpc>
                <a:spcPct val="80000"/>
              </a:lnSpc>
            </a:pPr>
            <a:endParaRPr lang="en-US" altLang="en-US" sz="1600" dirty="0">
              <a:effectLst>
                <a:outerShdw blurRad="38100" dist="38100" dir="2700000" algn="tl">
                  <a:srgbClr val="000000"/>
                </a:outerShdw>
              </a:effectLst>
            </a:endParaRPr>
          </a:p>
          <a:p>
            <a:pPr>
              <a:lnSpc>
                <a:spcPct val="80000"/>
              </a:lnSpc>
            </a:pPr>
            <a:endParaRPr lang="en-US" altLang="en-US" sz="1100" dirty="0"/>
          </a:p>
          <a:p>
            <a:pPr>
              <a:lnSpc>
                <a:spcPct val="80000"/>
              </a:lnSpc>
            </a:pPr>
            <a:endParaRPr lang="en-US" altLang="en-US" sz="1100" dirty="0"/>
          </a:p>
          <a:p>
            <a:pPr>
              <a:lnSpc>
                <a:spcPct val="80000"/>
              </a:lnSpc>
            </a:pPr>
            <a:endParaRPr lang="en-US" altLang="en-US" sz="1100" dirty="0"/>
          </a:p>
        </p:txBody>
      </p:sp>
    </p:spTree>
    <p:extLst>
      <p:ext uri="{BB962C8B-B14F-4D97-AF65-F5344CB8AC3E}">
        <p14:creationId xmlns:p14="http://schemas.microsoft.com/office/powerpoint/2010/main" val="3075108756"/>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2562" y="568181"/>
            <a:ext cx="10357518" cy="1061114"/>
          </a:xfrm>
        </p:spPr>
        <p:txBody>
          <a:bodyPr>
            <a:noAutofit/>
          </a:bodyPr>
          <a:lstStyle/>
          <a:p>
            <a:pPr>
              <a:lnSpc>
                <a:spcPct val="100000"/>
              </a:lnSpc>
            </a:pPr>
            <a:r>
              <a:rPr lang="en-US" sz="4800" dirty="0"/>
              <a:t>We are God’s army on earth. </a:t>
            </a:r>
            <a:endParaRPr lang="en-US" b="0" dirty="0"/>
          </a:p>
        </p:txBody>
      </p:sp>
      <p:sp>
        <p:nvSpPr>
          <p:cNvPr id="4" name="Content Placeholder 6">
            <a:extLst>
              <a:ext uri="{FF2B5EF4-FFF2-40B4-BE49-F238E27FC236}">
                <a16:creationId xmlns:a16="http://schemas.microsoft.com/office/drawing/2014/main" id="{4488C15C-AD69-482E-A2EB-467A92DB6F96}"/>
              </a:ext>
            </a:extLst>
          </p:cNvPr>
          <p:cNvSpPr txBox="1">
            <a:spLocks/>
          </p:cNvSpPr>
          <p:nvPr/>
        </p:nvSpPr>
        <p:spPr>
          <a:xfrm>
            <a:off x="1766097" y="4341347"/>
            <a:ext cx="9460703" cy="194847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400" b="1" i="1" dirty="0">
                <a:solidFill>
                  <a:srgbClr val="FBC13C"/>
                </a:solidFill>
              </a:rPr>
              <a:t>Ephesians 3:10</a:t>
            </a:r>
          </a:p>
          <a:p>
            <a:pPr>
              <a:spcBef>
                <a:spcPts val="600"/>
              </a:spcBef>
            </a:pPr>
            <a:r>
              <a:rPr lang="en-US" sz="2400" i="1" dirty="0"/>
              <a:t>This is so God’s multifaceted wisdom may now be made known through the church (you and me) to the rulers and authorities in the heavens.</a:t>
            </a:r>
          </a:p>
          <a:p>
            <a:pPr>
              <a:spcBef>
                <a:spcPts val="1200"/>
              </a:spcBef>
            </a:pPr>
            <a:endParaRPr lang="en-US" sz="2400" i="1" dirty="0"/>
          </a:p>
        </p:txBody>
      </p:sp>
      <p:sp>
        <p:nvSpPr>
          <p:cNvPr id="9" name="Content Placeholder 6">
            <a:extLst>
              <a:ext uri="{FF2B5EF4-FFF2-40B4-BE49-F238E27FC236}">
                <a16:creationId xmlns:a16="http://schemas.microsoft.com/office/drawing/2014/main" id="{D9343B50-C6E5-4591-B972-D2A31BF98DCC}"/>
              </a:ext>
            </a:extLst>
          </p:cNvPr>
          <p:cNvSpPr txBox="1">
            <a:spLocks/>
          </p:cNvSpPr>
          <p:nvPr/>
        </p:nvSpPr>
        <p:spPr>
          <a:xfrm>
            <a:off x="1727259" y="1754733"/>
            <a:ext cx="9954300" cy="2343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1800"/>
              </a:spcBef>
              <a:buFont typeface="Arial" panose="020B0604020202020204" pitchFamily="34" charset="0"/>
              <a:buChar char="•"/>
            </a:pPr>
            <a:r>
              <a:rPr lang="en-US" sz="2900" dirty="0"/>
              <a:t>We are to bring destruction to Satan’s kingdom and take no prisoners. </a:t>
            </a:r>
          </a:p>
          <a:p>
            <a:pPr marL="285750" indent="-285750">
              <a:spcBef>
                <a:spcPts val="1800"/>
              </a:spcBef>
              <a:buFont typeface="Arial" panose="020B0604020202020204" pitchFamily="34" charset="0"/>
              <a:buChar char="•"/>
            </a:pPr>
            <a:r>
              <a:rPr lang="en-US" sz="2900" b="1" dirty="0"/>
              <a:t>Our mission is to proclaim destruction to the rulers and powers of darkness in Christ’s authority and power.</a:t>
            </a:r>
          </a:p>
        </p:txBody>
      </p:sp>
    </p:spTree>
    <p:extLst>
      <p:ext uri="{BB962C8B-B14F-4D97-AF65-F5344CB8AC3E}">
        <p14:creationId xmlns:p14="http://schemas.microsoft.com/office/powerpoint/2010/main" val="3926872845"/>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6188</TotalTime>
  <Words>3204</Words>
  <Application>Microsoft Office PowerPoint</Application>
  <PresentationFormat>Widescreen</PresentationFormat>
  <Paragraphs>313</Paragraphs>
  <Slides>61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Bree Serif</vt:lpstr>
      <vt:lpstr>Calibri</vt:lpstr>
      <vt:lpstr>Fira Sans</vt:lpstr>
      <vt:lpstr>Office Theme</vt:lpstr>
      <vt:lpstr>PowerPoint Presentation</vt:lpstr>
      <vt:lpstr>PowerPoint Presentation</vt:lpstr>
      <vt:lpstr>PowerPoint Presentation</vt:lpstr>
      <vt:lpstr>PowerPoint Presentation</vt:lpstr>
      <vt:lpstr>Armor is for protection of our valuable, priceless life in Christ.</vt:lpstr>
      <vt:lpstr>We have been given the position that Satan coveted — seated with Christ in the heavens.  (Ephesians 2:6)</vt:lpstr>
      <vt:lpstr>We are a high value target because we have been rescued from Satan’s prison. </vt:lpstr>
      <vt:lpstr>Our Lord gives us His authority and power.</vt:lpstr>
      <vt:lpstr>We are God’s army on earth. </vt:lpstr>
      <vt:lpstr>PowerPoint Presentation</vt:lpstr>
      <vt:lpstr>The Armor of God</vt:lpstr>
      <vt:lpstr>The Armor of God</vt:lpstr>
      <vt:lpstr>The Armor of God</vt:lpstr>
      <vt:lpstr>The Armor of God</vt:lpstr>
      <vt:lpstr>The Armor of God</vt:lpstr>
      <vt:lpstr>What is the Purpose of the Full Armor of God?</vt:lpstr>
      <vt:lpstr>Understanding the Armor of God</vt:lpstr>
      <vt:lpstr>Finally, be strong in the Lord and in his mighty power.  (Ephesians 2:6)</vt:lpstr>
      <vt:lpstr>PowerPoint Presentation</vt:lpstr>
      <vt:lpstr>Put on the full armor of God, so that you will be able to stand firm against the schemes of the devil.  (Ephesians 6:11)</vt:lpstr>
      <vt:lpstr>For our battle is not against flesh and blood, …  (Ephesians 6:12)</vt:lpstr>
      <vt:lpstr>But against the rulers, against the powers, against the world forces of this darkness, against the spiritual forces of wickedness in the heavenly places.  (Ephesians 6:12b)</vt:lpstr>
      <vt:lpstr>PowerPoint Presentation</vt:lpstr>
      <vt:lpstr>Our battle is against Satan and the demonic hosts of hell.  (Ephesians 6:12)</vt:lpstr>
      <vt:lpstr>Take up the full armor of God, that you may be able to resist in the evil day, having done everything, to stand firm.  (Ephesians 6:13)</vt:lpstr>
      <vt:lpstr>Put on the Lord Jesus Christ.</vt:lpstr>
      <vt:lpstr>PowerPoint Presentation</vt:lpstr>
      <vt:lpstr>PowerPoint Presentation</vt:lpstr>
      <vt:lpstr>PowerPoint Presentation</vt:lpstr>
      <vt:lpstr>PowerPoint Presentation</vt:lpstr>
      <vt:lpstr>1 John 1:10</vt:lpstr>
      <vt:lpstr>The Weapon of Truth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Standing by Faith</vt:lpstr>
      <vt:lpstr>The Lord is our shield.</vt:lpstr>
      <vt:lpstr>PowerPoint Presentation</vt:lpstr>
      <vt:lpstr>PowerPoint Presentation</vt:lpstr>
      <vt:lpstr>PowerPoint Presentation</vt:lpstr>
      <vt:lpstr>PowerPoint Presentation</vt:lpstr>
      <vt:lpstr>PowerPoint Presentation</vt:lpstr>
      <vt:lpstr>The mind is the battlefield </vt:lpstr>
      <vt:lpstr>Divinely powerful weapons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Lighthouse Ministry International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Gwen Radel</dc:creator>
  <cp:lastModifiedBy> </cp:lastModifiedBy>
  <cp:revision>301</cp:revision>
  <dcterms:created xsi:type="dcterms:W3CDTF">2018-05-13T23:26:46Z</dcterms:created>
  <dcterms:modified xsi:type="dcterms:W3CDTF">2019-06-09T23:31:27Z</dcterms:modified>
</cp:coreProperties>
</file>